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38"/>
  </p:notesMasterIdLst>
  <p:sldIdLst>
    <p:sldId id="256" r:id="rId2"/>
    <p:sldId id="261" r:id="rId3"/>
    <p:sldId id="275" r:id="rId4"/>
    <p:sldId id="276" r:id="rId5"/>
    <p:sldId id="277" r:id="rId6"/>
    <p:sldId id="280" r:id="rId7"/>
    <p:sldId id="282" r:id="rId8"/>
    <p:sldId id="281" r:id="rId9"/>
    <p:sldId id="283" r:id="rId10"/>
    <p:sldId id="279" r:id="rId11"/>
    <p:sldId id="284" r:id="rId12"/>
    <p:sldId id="286" r:id="rId13"/>
    <p:sldId id="287" r:id="rId14"/>
    <p:sldId id="288" r:id="rId15"/>
    <p:sldId id="289" r:id="rId16"/>
    <p:sldId id="290" r:id="rId17"/>
    <p:sldId id="291" r:id="rId18"/>
    <p:sldId id="292" r:id="rId19"/>
    <p:sldId id="294" r:id="rId20"/>
    <p:sldId id="293" r:id="rId21"/>
    <p:sldId id="295" r:id="rId22"/>
    <p:sldId id="296" r:id="rId23"/>
    <p:sldId id="278" r:id="rId24"/>
    <p:sldId id="298" r:id="rId25"/>
    <p:sldId id="297" r:id="rId26"/>
    <p:sldId id="299" r:id="rId27"/>
    <p:sldId id="300" r:id="rId28"/>
    <p:sldId id="301" r:id="rId29"/>
    <p:sldId id="302" r:id="rId30"/>
    <p:sldId id="303" r:id="rId31"/>
    <p:sldId id="304" r:id="rId32"/>
    <p:sldId id="306" r:id="rId33"/>
    <p:sldId id="305" r:id="rId34"/>
    <p:sldId id="307" r:id="rId35"/>
    <p:sldId id="308" r:id="rId36"/>
    <p:sldId id="28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61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Work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Distribution of Sales by Period</a:t>
            </a:r>
          </a:p>
        </c:rich>
      </c:tx>
      <c:layout/>
      <c:overlay val="0"/>
    </c:title>
    <c:autoTitleDeleted val="0"/>
    <c:plotArea>
      <c:layout/>
      <c:scatterChart>
        <c:scatterStyle val="smoothMarker"/>
        <c:varyColors val="0"/>
        <c:ser>
          <c:idx val="0"/>
          <c:order val="0"/>
          <c:tx>
            <c:strRef>
              <c:f>Sheet1!$J$37</c:f>
              <c:strCache>
                <c:ptCount val="1"/>
                <c:pt idx="0">
                  <c:v>T1 (Total=$5 MM)</c:v>
                </c:pt>
              </c:strCache>
            </c:strRef>
          </c:tx>
          <c:spPr>
            <a:ln>
              <a:solidFill>
                <a:schemeClr val="accent2"/>
              </a:solidFill>
            </a:ln>
          </c:spPr>
          <c:marker>
            <c:symbol val="none"/>
          </c:marker>
          <c:xVal>
            <c:numRef>
              <c:f>Sheet1!$G$38:$G$50</c:f>
              <c:numCache>
                <c:formatCode>General</c:formatCode>
                <c:ptCount val="13"/>
                <c:pt idx="0">
                  <c:v>0.0</c:v>
                </c:pt>
                <c:pt idx="1">
                  <c:v>0.25</c:v>
                </c:pt>
                <c:pt idx="2">
                  <c:v>0.5</c:v>
                </c:pt>
                <c:pt idx="3">
                  <c:v>0.75</c:v>
                </c:pt>
                <c:pt idx="4">
                  <c:v>1.0</c:v>
                </c:pt>
                <c:pt idx="5">
                  <c:v>1.25</c:v>
                </c:pt>
                <c:pt idx="6">
                  <c:v>1.5</c:v>
                </c:pt>
                <c:pt idx="7">
                  <c:v>1.75</c:v>
                </c:pt>
                <c:pt idx="8">
                  <c:v>2.0</c:v>
                </c:pt>
                <c:pt idx="9">
                  <c:v>2.25</c:v>
                </c:pt>
                <c:pt idx="10">
                  <c:v>2.5</c:v>
                </c:pt>
                <c:pt idx="11">
                  <c:v>2.75</c:v>
                </c:pt>
                <c:pt idx="12">
                  <c:v>3.0</c:v>
                </c:pt>
              </c:numCache>
            </c:numRef>
          </c:xVal>
          <c:yVal>
            <c:numRef>
              <c:f>Sheet1!$J$38:$J$50</c:f>
              <c:numCache>
                <c:formatCode>General</c:formatCode>
                <c:ptCount val="13"/>
                <c:pt idx="0">
                  <c:v>0.488389804262043</c:v>
                </c:pt>
                <c:pt idx="1">
                  <c:v>0.13953994407487</c:v>
                </c:pt>
                <c:pt idx="2">
                  <c:v>0.0813983007103406</c:v>
                </c:pt>
                <c:pt idx="3">
                  <c:v>0.0574576240308286</c:v>
                </c:pt>
                <c:pt idx="4">
                  <c:v>0.0443990731147312</c:v>
                </c:pt>
                <c:pt idx="5">
                  <c:v>0.0361770225379291</c:v>
                </c:pt>
                <c:pt idx="6">
                  <c:v>0.0305243627663777</c:v>
                </c:pt>
                <c:pt idx="7">
                  <c:v>0.0263994488790294</c:v>
                </c:pt>
                <c:pt idx="8">
                  <c:v>0.0232566573458116</c:v>
                </c:pt>
                <c:pt idx="9">
                  <c:v>0.0207825448622146</c:v>
                </c:pt>
                <c:pt idx="10">
                  <c:v>0.0187842232408478</c:v>
                </c:pt>
                <c:pt idx="11">
                  <c:v>0.0171364843600717</c:v>
                </c:pt>
                <c:pt idx="12">
                  <c:v>0.0157545098149046</c:v>
                </c:pt>
              </c:numCache>
            </c:numRef>
          </c:yVal>
          <c:smooth val="1"/>
        </c:ser>
        <c:ser>
          <c:idx val="1"/>
          <c:order val="1"/>
          <c:tx>
            <c:strRef>
              <c:f>Sheet1!$K$37</c:f>
              <c:strCache>
                <c:ptCount val="1"/>
                <c:pt idx="0">
                  <c:v>T2 (Total=$4 MM)</c:v>
                </c:pt>
              </c:strCache>
            </c:strRef>
          </c:tx>
          <c:spPr>
            <a:ln>
              <a:solidFill>
                <a:schemeClr val="bg1">
                  <a:lumMod val="75000"/>
                </a:schemeClr>
              </a:solidFill>
            </a:ln>
          </c:spPr>
          <c:marker>
            <c:symbol val="none"/>
          </c:marker>
          <c:xVal>
            <c:numRef>
              <c:f>Sheet1!$G$38:$G$50</c:f>
              <c:numCache>
                <c:formatCode>General</c:formatCode>
                <c:ptCount val="13"/>
                <c:pt idx="0">
                  <c:v>0.0</c:v>
                </c:pt>
                <c:pt idx="1">
                  <c:v>0.25</c:v>
                </c:pt>
                <c:pt idx="2">
                  <c:v>0.5</c:v>
                </c:pt>
                <c:pt idx="3">
                  <c:v>0.75</c:v>
                </c:pt>
                <c:pt idx="4">
                  <c:v>1.0</c:v>
                </c:pt>
                <c:pt idx="5">
                  <c:v>1.25</c:v>
                </c:pt>
                <c:pt idx="6">
                  <c:v>1.5</c:v>
                </c:pt>
                <c:pt idx="7">
                  <c:v>1.75</c:v>
                </c:pt>
                <c:pt idx="8">
                  <c:v>2.0</c:v>
                </c:pt>
                <c:pt idx="9">
                  <c:v>2.25</c:v>
                </c:pt>
                <c:pt idx="10">
                  <c:v>2.5</c:v>
                </c:pt>
                <c:pt idx="11">
                  <c:v>2.75</c:v>
                </c:pt>
                <c:pt idx="12">
                  <c:v>3.0</c:v>
                </c:pt>
              </c:numCache>
            </c:numRef>
          </c:xVal>
          <c:yVal>
            <c:numRef>
              <c:f>Sheet1!$K$38:$K$50</c:f>
              <c:numCache>
                <c:formatCode>General</c:formatCode>
                <c:ptCount val="13"/>
                <c:pt idx="0">
                  <c:v>0.314452182517694</c:v>
                </c:pt>
                <c:pt idx="1">
                  <c:v>0.157226091258847</c:v>
                </c:pt>
                <c:pt idx="2">
                  <c:v>0.104817394172565</c:v>
                </c:pt>
                <c:pt idx="3">
                  <c:v>0.0786130456294236</c:v>
                </c:pt>
                <c:pt idx="4">
                  <c:v>0.0628904365035388</c:v>
                </c:pt>
                <c:pt idx="5">
                  <c:v>0.0524086970862824</c:v>
                </c:pt>
                <c:pt idx="6">
                  <c:v>0.0449217403596706</c:v>
                </c:pt>
                <c:pt idx="7">
                  <c:v>0.0393065228147118</c:v>
                </c:pt>
                <c:pt idx="8">
                  <c:v>0.0349391313908549</c:v>
                </c:pt>
                <c:pt idx="9">
                  <c:v>0.0314452182517694</c:v>
                </c:pt>
                <c:pt idx="10">
                  <c:v>0.0285865620470631</c:v>
                </c:pt>
                <c:pt idx="11">
                  <c:v>0.0262043485431412</c:v>
                </c:pt>
                <c:pt idx="12">
                  <c:v>0.024188629424438</c:v>
                </c:pt>
              </c:numCache>
            </c:numRef>
          </c:yVal>
          <c:smooth val="1"/>
        </c:ser>
        <c:dLbls>
          <c:showLegendKey val="0"/>
          <c:showVal val="0"/>
          <c:showCatName val="0"/>
          <c:showSerName val="0"/>
          <c:showPercent val="0"/>
          <c:showBubbleSize val="0"/>
        </c:dLbls>
        <c:axId val="-2141619768"/>
        <c:axId val="-2141657512"/>
      </c:scatterChart>
      <c:valAx>
        <c:axId val="-2141619768"/>
        <c:scaling>
          <c:orientation val="minMax"/>
        </c:scaling>
        <c:delete val="0"/>
        <c:axPos val="b"/>
        <c:title>
          <c:tx>
            <c:rich>
              <a:bodyPr/>
              <a:lstStyle/>
              <a:p>
                <a:pPr>
                  <a:defRPr/>
                </a:pPr>
                <a:r>
                  <a:rPr lang="en-US"/>
                  <a:t>Log (Transaction</a:t>
                </a:r>
                <a:r>
                  <a:rPr lang="en-US" baseline="0"/>
                  <a:t> Total)</a:t>
                </a:r>
                <a:endParaRPr lang="en-US"/>
              </a:p>
            </c:rich>
          </c:tx>
          <c:layout/>
          <c:overlay val="0"/>
        </c:title>
        <c:numFmt formatCode="General" sourceLinked="1"/>
        <c:majorTickMark val="none"/>
        <c:minorTickMark val="none"/>
        <c:tickLblPos val="nextTo"/>
        <c:crossAx val="-2141657512"/>
        <c:crosses val="autoZero"/>
        <c:crossBetween val="midCat"/>
      </c:valAx>
      <c:valAx>
        <c:axId val="-2141657512"/>
        <c:scaling>
          <c:orientation val="minMax"/>
        </c:scaling>
        <c:delete val="0"/>
        <c:axPos val="l"/>
        <c:title>
          <c:tx>
            <c:rich>
              <a:bodyPr/>
              <a:lstStyle/>
              <a:p>
                <a:pPr>
                  <a:defRPr/>
                </a:pPr>
                <a:r>
                  <a:rPr lang="en-US"/>
                  <a:t>Pct of Transactions</a:t>
                </a:r>
              </a:p>
            </c:rich>
          </c:tx>
          <c:layout/>
          <c:overlay val="0"/>
        </c:title>
        <c:numFmt formatCode="General" sourceLinked="1"/>
        <c:majorTickMark val="none"/>
        <c:minorTickMark val="none"/>
        <c:tickLblPos val="nextTo"/>
        <c:crossAx val="-2141619768"/>
        <c:crosses val="autoZero"/>
        <c:crossBetween val="midCat"/>
      </c:valAx>
      <c:spPr>
        <a:ln>
          <a:solidFill>
            <a:schemeClr val="tx1"/>
          </a:solidFill>
        </a:ln>
      </c:spPr>
    </c:plotArea>
    <c:legend>
      <c:legendPos val="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Sheet1!$G$12</c:f>
              <c:strCache>
                <c:ptCount val="1"/>
                <c:pt idx="0">
                  <c:v>P(Y|X)_T1</c:v>
                </c:pt>
              </c:strCache>
            </c:strRef>
          </c:tx>
          <c:spPr>
            <a:ln>
              <a:solidFill>
                <a:schemeClr val="accent2"/>
              </a:solidFill>
            </a:ln>
          </c:spPr>
          <c:marker>
            <c:symbol val="none"/>
          </c:marker>
          <c:xVal>
            <c:numRef>
              <c:f>Sheet1!$F$13:$F$31</c:f>
              <c:numCache>
                <c:formatCode>General</c:formatCode>
                <c:ptCount val="19"/>
                <c:pt idx="0">
                  <c:v>-2.0</c:v>
                </c:pt>
                <c:pt idx="1">
                  <c:v>-1.75</c:v>
                </c:pt>
                <c:pt idx="2">
                  <c:v>-1.5</c:v>
                </c:pt>
                <c:pt idx="3">
                  <c:v>-1.25</c:v>
                </c:pt>
                <c:pt idx="4">
                  <c:v>-1.0</c:v>
                </c:pt>
                <c:pt idx="5">
                  <c:v>-0.75</c:v>
                </c:pt>
                <c:pt idx="6">
                  <c:v>-0.5</c:v>
                </c:pt>
                <c:pt idx="7">
                  <c:v>-0.25</c:v>
                </c:pt>
                <c:pt idx="8">
                  <c:v>0.0</c:v>
                </c:pt>
                <c:pt idx="9">
                  <c:v>0.25</c:v>
                </c:pt>
                <c:pt idx="10">
                  <c:v>0.5</c:v>
                </c:pt>
                <c:pt idx="11">
                  <c:v>0.75</c:v>
                </c:pt>
                <c:pt idx="12">
                  <c:v>1.0</c:v>
                </c:pt>
                <c:pt idx="13">
                  <c:v>1.25</c:v>
                </c:pt>
                <c:pt idx="14">
                  <c:v>1.5</c:v>
                </c:pt>
                <c:pt idx="15">
                  <c:v>1.75</c:v>
                </c:pt>
                <c:pt idx="16">
                  <c:v>2.0</c:v>
                </c:pt>
                <c:pt idx="17">
                  <c:v>2.25</c:v>
                </c:pt>
                <c:pt idx="18">
                  <c:v>2.5</c:v>
                </c:pt>
              </c:numCache>
            </c:numRef>
          </c:xVal>
          <c:yVal>
            <c:numRef>
              <c:f>Sheet1!$G$13:$G$31</c:f>
              <c:numCache>
                <c:formatCode>General</c:formatCode>
                <c:ptCount val="19"/>
                <c:pt idx="0">
                  <c:v>0.0179862099620916</c:v>
                </c:pt>
                <c:pt idx="1">
                  <c:v>0.0293122307513563</c:v>
                </c:pt>
                <c:pt idx="2">
                  <c:v>0.0474258731775668</c:v>
                </c:pt>
                <c:pt idx="3">
                  <c:v>0.0758581800212435</c:v>
                </c:pt>
                <c:pt idx="4">
                  <c:v>0.119202922022118</c:v>
                </c:pt>
                <c:pt idx="5">
                  <c:v>0.182425523806356</c:v>
                </c:pt>
                <c:pt idx="6">
                  <c:v>0.268941421369995</c:v>
                </c:pt>
                <c:pt idx="7">
                  <c:v>0.377540668798145</c:v>
                </c:pt>
                <c:pt idx="8">
                  <c:v>0.5</c:v>
                </c:pt>
                <c:pt idx="9">
                  <c:v>0.622459331201854</c:v>
                </c:pt>
                <c:pt idx="10">
                  <c:v>0.731058578630005</c:v>
                </c:pt>
                <c:pt idx="11">
                  <c:v>0.817574476193644</c:v>
                </c:pt>
                <c:pt idx="12">
                  <c:v>0.880797077977882</c:v>
                </c:pt>
                <c:pt idx="13">
                  <c:v>0.924141819978757</c:v>
                </c:pt>
                <c:pt idx="14">
                  <c:v>0.952574126822433</c:v>
                </c:pt>
                <c:pt idx="15">
                  <c:v>0.970687769248644</c:v>
                </c:pt>
                <c:pt idx="16">
                  <c:v>0.982013790037908</c:v>
                </c:pt>
                <c:pt idx="17">
                  <c:v>0.989013057369407</c:v>
                </c:pt>
                <c:pt idx="18">
                  <c:v>0.993307149075715</c:v>
                </c:pt>
              </c:numCache>
            </c:numRef>
          </c:yVal>
          <c:smooth val="1"/>
        </c:ser>
        <c:ser>
          <c:idx val="1"/>
          <c:order val="1"/>
          <c:tx>
            <c:strRef>
              <c:f>Sheet1!$H$12</c:f>
              <c:strCache>
                <c:ptCount val="1"/>
                <c:pt idx="0">
                  <c:v>P(Y|X)_T2</c:v>
                </c:pt>
              </c:strCache>
            </c:strRef>
          </c:tx>
          <c:spPr>
            <a:ln>
              <a:solidFill>
                <a:schemeClr val="bg1">
                  <a:lumMod val="75000"/>
                </a:schemeClr>
              </a:solidFill>
            </a:ln>
          </c:spPr>
          <c:marker>
            <c:symbol val="none"/>
          </c:marker>
          <c:xVal>
            <c:numRef>
              <c:f>Sheet1!$F$13:$F$31</c:f>
              <c:numCache>
                <c:formatCode>General</c:formatCode>
                <c:ptCount val="19"/>
                <c:pt idx="0">
                  <c:v>-2.0</c:v>
                </c:pt>
                <c:pt idx="1">
                  <c:v>-1.75</c:v>
                </c:pt>
                <c:pt idx="2">
                  <c:v>-1.5</c:v>
                </c:pt>
                <c:pt idx="3">
                  <c:v>-1.25</c:v>
                </c:pt>
                <c:pt idx="4">
                  <c:v>-1.0</c:v>
                </c:pt>
                <c:pt idx="5">
                  <c:v>-0.75</c:v>
                </c:pt>
                <c:pt idx="6">
                  <c:v>-0.5</c:v>
                </c:pt>
                <c:pt idx="7">
                  <c:v>-0.25</c:v>
                </c:pt>
                <c:pt idx="8">
                  <c:v>0.0</c:v>
                </c:pt>
                <c:pt idx="9">
                  <c:v>0.25</c:v>
                </c:pt>
                <c:pt idx="10">
                  <c:v>0.5</c:v>
                </c:pt>
                <c:pt idx="11">
                  <c:v>0.75</c:v>
                </c:pt>
                <c:pt idx="12">
                  <c:v>1.0</c:v>
                </c:pt>
                <c:pt idx="13">
                  <c:v>1.25</c:v>
                </c:pt>
                <c:pt idx="14">
                  <c:v>1.5</c:v>
                </c:pt>
                <c:pt idx="15">
                  <c:v>1.75</c:v>
                </c:pt>
                <c:pt idx="16">
                  <c:v>2.0</c:v>
                </c:pt>
                <c:pt idx="17">
                  <c:v>2.25</c:v>
                </c:pt>
                <c:pt idx="18">
                  <c:v>2.5</c:v>
                </c:pt>
              </c:numCache>
            </c:numRef>
          </c:xVal>
          <c:yVal>
            <c:numRef>
              <c:f>Sheet1!$H$13:$H$31</c:f>
              <c:numCache>
                <c:formatCode>General</c:formatCode>
                <c:ptCount val="19"/>
                <c:pt idx="0">
                  <c:v>0.0293122307513563</c:v>
                </c:pt>
                <c:pt idx="1">
                  <c:v>0.03963883910097</c:v>
                </c:pt>
                <c:pt idx="2">
                  <c:v>0.0534033297998242</c:v>
                </c:pt>
                <c:pt idx="3">
                  <c:v>0.0715911994445525</c:v>
                </c:pt>
                <c:pt idx="4">
                  <c:v>0.0953494648991095</c:v>
                </c:pt>
                <c:pt idx="5">
                  <c:v>0.125922764835132</c:v>
                </c:pt>
                <c:pt idx="6">
                  <c:v>0.164516462896563</c:v>
                </c:pt>
                <c:pt idx="7">
                  <c:v>0.212068804357105</c:v>
                </c:pt>
                <c:pt idx="8">
                  <c:v>0.268941421369995</c:v>
                </c:pt>
                <c:pt idx="9">
                  <c:v>0.334589441253186</c:v>
                </c:pt>
                <c:pt idx="10">
                  <c:v>0.40733340004593</c:v>
                </c:pt>
                <c:pt idx="11">
                  <c:v>0.484380084276984</c:v>
                </c:pt>
                <c:pt idx="12">
                  <c:v>0.562176500885798</c:v>
                </c:pt>
                <c:pt idx="13">
                  <c:v>0.637030794480383</c:v>
                </c:pt>
                <c:pt idx="14">
                  <c:v>0.705785027837011</c:v>
                </c:pt>
                <c:pt idx="15">
                  <c:v>0.76629364308596</c:v>
                </c:pt>
                <c:pt idx="16">
                  <c:v>0.817574476193644</c:v>
                </c:pt>
                <c:pt idx="17">
                  <c:v>0.859663750509917</c:v>
                </c:pt>
                <c:pt idx="18">
                  <c:v>0.893309406054349</c:v>
                </c:pt>
              </c:numCache>
            </c:numRef>
          </c:yVal>
          <c:smooth val="1"/>
        </c:ser>
        <c:dLbls>
          <c:showLegendKey val="0"/>
          <c:showVal val="0"/>
          <c:showCatName val="0"/>
          <c:showSerName val="0"/>
          <c:showPercent val="0"/>
          <c:showBubbleSize val="0"/>
        </c:dLbls>
        <c:axId val="-2144713048"/>
        <c:axId val="-2104709288"/>
      </c:scatterChart>
      <c:valAx>
        <c:axId val="-2144713048"/>
        <c:scaling>
          <c:orientation val="minMax"/>
        </c:scaling>
        <c:delete val="0"/>
        <c:axPos val="b"/>
        <c:numFmt formatCode="General" sourceLinked="1"/>
        <c:majorTickMark val="out"/>
        <c:minorTickMark val="none"/>
        <c:tickLblPos val="nextTo"/>
        <c:crossAx val="-2104709288"/>
        <c:crosses val="autoZero"/>
        <c:crossBetween val="midCat"/>
      </c:valAx>
      <c:valAx>
        <c:axId val="-2104709288"/>
        <c:scaling>
          <c:orientation val="minMax"/>
          <c:max val="1.0"/>
        </c:scaling>
        <c:delete val="0"/>
        <c:axPos val="l"/>
        <c:majorGridlines/>
        <c:numFmt formatCode="General" sourceLinked="1"/>
        <c:majorTickMark val="out"/>
        <c:minorTickMark val="none"/>
        <c:tickLblPos val="none"/>
        <c:crossAx val="-2144713048"/>
        <c:crosses val="autoZero"/>
        <c:crossBetween val="midCat"/>
      </c:valAx>
    </c:plotArea>
    <c:legend>
      <c:legendPos val="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Normal Distribution</a:t>
            </a:r>
          </a:p>
        </c:rich>
      </c:tx>
      <c:layout/>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Sheet1!$S$9:$S$29</c:f>
              <c:numCache>
                <c:formatCode>General</c:formatCode>
                <c:ptCount val="21"/>
                <c:pt idx="0">
                  <c:v>1.48746305292527E-5</c:v>
                </c:pt>
                <c:pt idx="1">
                  <c:v>0.000159909353290455</c:v>
                </c:pt>
                <c:pt idx="2">
                  <c:v>0.00133883767893618</c:v>
                </c:pt>
                <c:pt idx="3">
                  <c:v>0.00872988183082139</c:v>
                </c:pt>
                <c:pt idx="4">
                  <c:v>0.0443317814374882</c:v>
                </c:pt>
                <c:pt idx="5">
                  <c:v>0.175326830288336</c:v>
                </c:pt>
                <c:pt idx="6">
                  <c:v>0.540017655163732</c:v>
                </c:pt>
                <c:pt idx="7">
                  <c:v>1.295370241147023</c:v>
                </c:pt>
                <c:pt idx="8">
                  <c:v>2.419949215915146</c:v>
                </c:pt>
                <c:pt idx="9">
                  <c:v>3.52082928710312</c:v>
                </c:pt>
                <c:pt idx="10">
                  <c:v>3.989422784067213</c:v>
                </c:pt>
                <c:pt idx="11">
                  <c:v>3.52047722177797</c:v>
                </c:pt>
                <c:pt idx="12">
                  <c:v>2.419465274467719</c:v>
                </c:pt>
                <c:pt idx="13">
                  <c:v>1.294981688360509</c:v>
                </c:pt>
                <c:pt idx="14">
                  <c:v>0.539801691297318</c:v>
                </c:pt>
                <c:pt idx="15">
                  <c:v>0.175239188785392</c:v>
                </c:pt>
                <c:pt idx="16">
                  <c:v>0.0443051903467504</c:v>
                </c:pt>
                <c:pt idx="17">
                  <c:v>0.00872377305186179</c:v>
                </c:pt>
                <c:pt idx="18">
                  <c:v>0.00133776703710685</c:v>
                </c:pt>
                <c:pt idx="19">
                  <c:v>0.000159765499616354</c:v>
                </c:pt>
                <c:pt idx="20">
                  <c:v>1.48746305292526E-5</c:v>
                </c:pt>
              </c:numCache>
            </c:numRef>
          </c:yVal>
          <c:smooth val="1"/>
        </c:ser>
        <c:dLbls>
          <c:showLegendKey val="0"/>
          <c:showVal val="0"/>
          <c:showCatName val="0"/>
          <c:showSerName val="0"/>
          <c:showPercent val="0"/>
          <c:showBubbleSize val="0"/>
        </c:dLbls>
        <c:axId val="-2104744952"/>
        <c:axId val="-2104736888"/>
      </c:scatterChart>
      <c:valAx>
        <c:axId val="-2104744952"/>
        <c:scaling>
          <c:orientation val="minMax"/>
          <c:max val="1.0"/>
        </c:scaling>
        <c:delete val="1"/>
        <c:axPos val="b"/>
        <c:numFmt formatCode="General" sourceLinked="1"/>
        <c:majorTickMark val="none"/>
        <c:minorTickMark val="none"/>
        <c:tickLblPos val="nextTo"/>
        <c:crossAx val="-2104736888"/>
        <c:crosses val="autoZero"/>
        <c:crossBetween val="midCat"/>
      </c:valAx>
      <c:valAx>
        <c:axId val="-2104736888"/>
        <c:scaling>
          <c:orientation val="minMax"/>
        </c:scaling>
        <c:delete val="1"/>
        <c:axPos val="l"/>
        <c:numFmt formatCode="General" sourceLinked="1"/>
        <c:majorTickMark val="none"/>
        <c:minorTickMark val="none"/>
        <c:tickLblPos val="nextTo"/>
        <c:crossAx val="-2104744952"/>
        <c:crosses val="autoZero"/>
        <c:crossBetween val="midCat"/>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Beta Distribution (a=0.5,b=0.5)</a:t>
            </a:r>
          </a:p>
        </c:rich>
      </c:tx>
      <c:layout/>
      <c:overlay val="0"/>
    </c:title>
    <c:autoTitleDeleted val="0"/>
    <c:plotArea>
      <c:layout/>
      <c:scatterChart>
        <c:scatterStyle val="lineMarker"/>
        <c:varyColors val="0"/>
        <c:ser>
          <c:idx val="2"/>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Sheet1!$T$9:$T$29</c:f>
              <c:numCache>
                <c:formatCode>General</c:formatCode>
                <c:ptCount val="21"/>
                <c:pt idx="0">
                  <c:v>100.6589275048699</c:v>
                </c:pt>
                <c:pt idx="1">
                  <c:v>1.460367580219236</c:v>
                </c:pt>
                <c:pt idx="2">
                  <c:v>1.060985800658746</c:v>
                </c:pt>
                <c:pt idx="3">
                  <c:v>0.891421518635566</c:v>
                </c:pt>
                <c:pt idx="4">
                  <c:v>0.795759795351861</c:v>
                </c:pt>
                <c:pt idx="5">
                  <c:v>0.735095392885181</c:v>
                </c:pt>
                <c:pt idx="6">
                  <c:v>0.694602502977804</c:v>
                </c:pt>
                <c:pt idx="7">
                  <c:v>0.667354454152213</c:v>
                </c:pt>
                <c:pt idx="8">
                  <c:v>0.64974462723312</c:v>
                </c:pt>
                <c:pt idx="9">
                  <c:v>0.639825652724618</c:v>
                </c:pt>
                <c:pt idx="10">
                  <c:v>0.636619772494905</c:v>
                </c:pt>
                <c:pt idx="11">
                  <c:v>0.639828237883994</c:v>
                </c:pt>
                <c:pt idx="12">
                  <c:v>0.649750041794243</c:v>
                </c:pt>
                <c:pt idx="13">
                  <c:v>0.667363254488757</c:v>
                </c:pt>
                <c:pt idx="14">
                  <c:v>0.694615733627684</c:v>
                </c:pt>
                <c:pt idx="15">
                  <c:v>0.735114995690376</c:v>
                </c:pt>
                <c:pt idx="16">
                  <c:v>0.795789636903745</c:v>
                </c:pt>
                <c:pt idx="17">
                  <c:v>0.89147046076841</c:v>
                </c:pt>
                <c:pt idx="18">
                  <c:v>1.061080114699721</c:v>
                </c:pt>
                <c:pt idx="19">
                  <c:v>1.460644307664317</c:v>
                </c:pt>
                <c:pt idx="20">
                  <c:v>100.6589275050989</c:v>
                </c:pt>
              </c:numCache>
            </c:numRef>
          </c:yVal>
          <c:smooth val="0"/>
        </c:ser>
        <c:dLbls>
          <c:showLegendKey val="0"/>
          <c:showVal val="0"/>
          <c:showCatName val="0"/>
          <c:showSerName val="0"/>
          <c:showPercent val="0"/>
          <c:showBubbleSize val="0"/>
        </c:dLbls>
        <c:axId val="-2104785448"/>
        <c:axId val="-2104825192"/>
      </c:scatterChart>
      <c:valAx>
        <c:axId val="-2104785448"/>
        <c:scaling>
          <c:orientation val="minMax"/>
          <c:max val="1.0"/>
        </c:scaling>
        <c:delete val="1"/>
        <c:axPos val="b"/>
        <c:numFmt formatCode="General" sourceLinked="1"/>
        <c:majorTickMark val="none"/>
        <c:minorTickMark val="none"/>
        <c:tickLblPos val="nextTo"/>
        <c:crossAx val="-2104825192"/>
        <c:crosses val="autoZero"/>
        <c:crossBetween val="midCat"/>
      </c:valAx>
      <c:valAx>
        <c:axId val="-2104825192"/>
        <c:scaling>
          <c:orientation val="minMax"/>
        </c:scaling>
        <c:delete val="1"/>
        <c:axPos val="l"/>
        <c:numFmt formatCode="General" sourceLinked="1"/>
        <c:majorTickMark val="none"/>
        <c:minorTickMark val="none"/>
        <c:tickLblPos val="nextTo"/>
        <c:crossAx val="-2104785448"/>
        <c:crosses val="autoZero"/>
        <c:crossBetween val="midCat"/>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Uniform Distribution</a:t>
            </a:r>
          </a:p>
        </c:rich>
      </c:tx>
      <c:layout/>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Sheet1!$U$9:$U$29</c:f>
              <c:numCache>
                <c:formatCode>General</c:formatCode>
                <c:ptCount val="21"/>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numCache>
            </c:numRef>
          </c:yVal>
          <c:smooth val="1"/>
        </c:ser>
        <c:dLbls>
          <c:showLegendKey val="0"/>
          <c:showVal val="0"/>
          <c:showCatName val="0"/>
          <c:showSerName val="0"/>
          <c:showPercent val="0"/>
          <c:showBubbleSize val="0"/>
        </c:dLbls>
        <c:axId val="-2105392248"/>
        <c:axId val="-2105389224"/>
      </c:scatterChart>
      <c:valAx>
        <c:axId val="-2105392248"/>
        <c:scaling>
          <c:orientation val="minMax"/>
          <c:max val="1.0"/>
        </c:scaling>
        <c:delete val="1"/>
        <c:axPos val="b"/>
        <c:numFmt formatCode="General" sourceLinked="1"/>
        <c:majorTickMark val="none"/>
        <c:minorTickMark val="none"/>
        <c:tickLblPos val="nextTo"/>
        <c:crossAx val="-2105389224"/>
        <c:crosses val="autoZero"/>
        <c:crossBetween val="midCat"/>
      </c:valAx>
      <c:valAx>
        <c:axId val="-2105389224"/>
        <c:scaling>
          <c:orientation val="minMax"/>
        </c:scaling>
        <c:delete val="1"/>
        <c:axPos val="l"/>
        <c:numFmt formatCode="General" sourceLinked="1"/>
        <c:majorTickMark val="none"/>
        <c:minorTickMark val="none"/>
        <c:tickLblPos val="nextTo"/>
        <c:crossAx val="-2105392248"/>
        <c:crosses val="autoZero"/>
        <c:crossBetween val="midCat"/>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Exponential Distribution</a:t>
            </a:r>
          </a:p>
        </c:rich>
      </c:tx>
      <c:layout/>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Sheet1!$V$9:$V$29</c:f>
              <c:numCache>
                <c:formatCode>General</c:formatCode>
                <c:ptCount val="21"/>
                <c:pt idx="0">
                  <c:v>9.999000049998334</c:v>
                </c:pt>
                <c:pt idx="1">
                  <c:v>6.064700096792142</c:v>
                </c:pt>
                <c:pt idx="2">
                  <c:v>3.67842655066661</c:v>
                </c:pt>
                <c:pt idx="3">
                  <c:v>2.231078482480282</c:v>
                </c:pt>
                <c:pt idx="4">
                  <c:v>1.35321750384943</c:v>
                </c:pt>
                <c:pt idx="5">
                  <c:v>0.820767905344477</c:v>
                </c:pt>
                <c:pt idx="6">
                  <c:v>0.497820899099542</c:v>
                </c:pt>
                <c:pt idx="7">
                  <c:v>0.301943638349582</c:v>
                </c:pt>
                <c:pt idx="8">
                  <c:v>0.183138074164205</c:v>
                </c:pt>
                <c:pt idx="9">
                  <c:v>0.111078856941316</c:v>
                </c:pt>
                <c:pt idx="10">
                  <c:v>0.0673727323807417</c:v>
                </c:pt>
                <c:pt idx="11">
                  <c:v>0.040863627817534</c:v>
                </c:pt>
                <c:pt idx="12">
                  <c:v>0.0247850431384204</c:v>
                </c:pt>
                <c:pt idx="13">
                  <c:v>0.0150328885657522</c:v>
                </c:pt>
                <c:pt idx="14">
                  <c:v>0.00911790781917217</c:v>
                </c:pt>
                <c:pt idx="15">
                  <c:v>0.00553029064476148</c:v>
                </c:pt>
                <c:pt idx="16">
                  <c:v>0.00335429083316978</c:v>
                </c:pt>
                <c:pt idx="17">
                  <c:v>0.0020344802319105</c:v>
                </c:pt>
                <c:pt idx="18">
                  <c:v>0.00123397463723299</c:v>
                </c:pt>
                <c:pt idx="19">
                  <c:v>0.000748443450789582</c:v>
                </c:pt>
                <c:pt idx="20">
                  <c:v>0.000454044699824683</c:v>
                </c:pt>
              </c:numCache>
            </c:numRef>
          </c:yVal>
          <c:smooth val="1"/>
        </c:ser>
        <c:dLbls>
          <c:showLegendKey val="0"/>
          <c:showVal val="0"/>
          <c:showCatName val="0"/>
          <c:showSerName val="0"/>
          <c:showPercent val="0"/>
          <c:showBubbleSize val="0"/>
        </c:dLbls>
        <c:axId val="-2104627384"/>
        <c:axId val="-2105343752"/>
      </c:scatterChart>
      <c:valAx>
        <c:axId val="-2104627384"/>
        <c:scaling>
          <c:orientation val="minMax"/>
          <c:max val="1.0"/>
        </c:scaling>
        <c:delete val="1"/>
        <c:axPos val="b"/>
        <c:numFmt formatCode="General" sourceLinked="1"/>
        <c:majorTickMark val="none"/>
        <c:minorTickMark val="none"/>
        <c:tickLblPos val="nextTo"/>
        <c:crossAx val="-2105343752"/>
        <c:crosses val="autoZero"/>
        <c:crossBetween val="midCat"/>
      </c:valAx>
      <c:valAx>
        <c:axId val="-2105343752"/>
        <c:scaling>
          <c:orientation val="minMax"/>
        </c:scaling>
        <c:delete val="1"/>
        <c:axPos val="l"/>
        <c:numFmt formatCode="General" sourceLinked="1"/>
        <c:majorTickMark val="none"/>
        <c:minorTickMark val="none"/>
        <c:tickLblPos val="nextTo"/>
        <c:crossAx val="-2104627384"/>
        <c:crosses val="autoZero"/>
        <c:crossBetween val="midCat"/>
      </c:valAx>
      <c:spPr>
        <a:noFill/>
        <a:ln w="25400">
          <a:noFill/>
        </a:ln>
      </c:spPr>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5EDC6-0CAF-A442-80CF-5F19E6B5F384}" type="datetimeFigureOut">
              <a:rPr lang="en-US" smtClean="0"/>
              <a:t>10/1/14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7280E0-46B4-8149-A6A1-3A16A3720F7C}" type="slidenum">
              <a:rPr lang="en-US" smtClean="0"/>
              <a:t>‹#›</a:t>
            </a:fld>
            <a:endParaRPr lang="en-US"/>
          </a:p>
        </p:txBody>
      </p:sp>
    </p:spTree>
    <p:extLst>
      <p:ext uri="{BB962C8B-B14F-4D97-AF65-F5344CB8AC3E}">
        <p14:creationId xmlns:p14="http://schemas.microsoft.com/office/powerpoint/2010/main" val="11153909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=aMDe5pODkB0 (</a:t>
            </a:r>
            <a:r>
              <a:rPr lang="en-US" dirty="0" err="1" smtClean="0"/>
              <a:t>harlan</a:t>
            </a:r>
            <a:r>
              <a:rPr lang="en-US" dirty="0" smtClean="0"/>
              <a:t> </a:t>
            </a:r>
            <a:r>
              <a:rPr lang="en-US" dirty="0" err="1" smtClean="0"/>
              <a:t>harris</a:t>
            </a:r>
            <a:r>
              <a:rPr lang="en-US" smtClean="0"/>
              <a:t>)</a:t>
            </a:r>
            <a:endParaRPr lang="en-US"/>
          </a:p>
        </p:txBody>
      </p:sp>
      <p:sp>
        <p:nvSpPr>
          <p:cNvPr id="4" name="Slide Number Placeholder 3"/>
          <p:cNvSpPr>
            <a:spLocks noGrp="1"/>
          </p:cNvSpPr>
          <p:nvPr>
            <p:ph type="sldNum" sz="quarter" idx="10"/>
          </p:nvPr>
        </p:nvSpPr>
        <p:spPr/>
        <p:txBody>
          <a:bodyPr/>
          <a:lstStyle/>
          <a:p>
            <a:fld id="{0B7280E0-46B4-8149-A6A1-3A16A3720F7C}" type="slidenum">
              <a:rPr lang="en-US" smtClean="0"/>
              <a:t>1</a:t>
            </a:fld>
            <a:endParaRPr lang="en-US"/>
          </a:p>
        </p:txBody>
      </p:sp>
    </p:spTree>
    <p:extLst>
      <p:ext uri="{BB962C8B-B14F-4D97-AF65-F5344CB8AC3E}">
        <p14:creationId xmlns:p14="http://schemas.microsoft.com/office/powerpoint/2010/main" val="1749720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20</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30</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 slides about common </a:t>
            </a:r>
            <a:r>
              <a:rPr lang="en-US" smtClean="0"/>
              <a:t>feature transformations</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10</a:t>
            </a:fld>
            <a:endParaRPr lang="en-US"/>
          </a:p>
        </p:txBody>
      </p:sp>
    </p:spTree>
    <p:extLst>
      <p:ext uri="{BB962C8B-B14F-4D97-AF65-F5344CB8AC3E}">
        <p14:creationId xmlns:p14="http://schemas.microsoft.com/office/powerpoint/2010/main" val="13215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39B2654-3ED7-F24E-B6CF-7C97E842EC61}" type="datetimeFigureOut">
              <a:rPr lang="en-US" smtClean="0"/>
              <a:t>10/1/14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9D2C864-9362-43C7-A136-D9C41D93A96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9B2654-3ED7-F24E-B6CF-7C97E842EC61}" type="datetimeFigureOut">
              <a:rPr lang="en-US" smtClean="0"/>
              <a:t>10/1/14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9B2654-3ED7-F24E-B6CF-7C97E842EC61}" type="datetimeFigureOut">
              <a:rPr lang="en-US" smtClean="0"/>
              <a:t>10/1/14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9B2654-3ED7-F24E-B6CF-7C97E842EC61}" type="datetimeFigureOut">
              <a:rPr lang="en-US" smtClean="0"/>
              <a:t>10/1/14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39B2654-3ED7-F24E-B6CF-7C97E842EC61}" type="datetimeFigureOut">
              <a:rPr lang="en-US" smtClean="0"/>
              <a:t>10/1/14</a:t>
            </a:fld>
            <a:endParaRPr lang="en-US"/>
          </a:p>
        </p:txBody>
      </p:sp>
      <p:sp>
        <p:nvSpPr>
          <p:cNvPr id="8" name="Slide Number Placeholder 7"/>
          <p:cNvSpPr>
            <a:spLocks noGrp="1"/>
          </p:cNvSpPr>
          <p:nvPr>
            <p:ph type="sldNum" sz="quarter" idx="11"/>
          </p:nvPr>
        </p:nvSpPr>
        <p:spPr/>
        <p:txBody>
          <a:bodyPr/>
          <a:lstStyle/>
          <a:p>
            <a:fld id="{3115D88D-6071-CC43-A2EF-E5DBCCB3336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9B2654-3ED7-F24E-B6CF-7C97E842EC61}" type="datetimeFigureOut">
              <a:rPr lang="en-US" smtClean="0"/>
              <a:t>10/1/14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9B2654-3ED7-F24E-B6CF-7C97E842EC61}" type="datetimeFigureOut">
              <a:rPr lang="en-US" smtClean="0"/>
              <a:t>10/1/14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9B2654-3ED7-F24E-B6CF-7C97E842EC61}" type="datetimeFigureOut">
              <a:rPr lang="en-US" smtClean="0"/>
              <a:t>10/1/14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B2654-3ED7-F24E-B6CF-7C97E842EC61}" type="datetimeFigureOut">
              <a:rPr lang="en-US" smtClean="0"/>
              <a:t>10/1/14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9B2654-3ED7-F24E-B6CF-7C97E842EC61}" type="datetimeFigureOut">
              <a:rPr lang="en-US" smtClean="0"/>
              <a:t>10/1/14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5D88D-6071-CC43-A2EF-E5DBCCB3336B}"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9B2654-3ED7-F24E-B6CF-7C97E842EC61}" type="datetimeFigureOut">
              <a:rPr lang="en-US" smtClean="0"/>
              <a:t>10/1/14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3115D88D-6071-CC43-A2EF-E5DBCCB3336B}"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39B2654-3ED7-F24E-B6CF-7C97E842EC61}" type="datetimeFigureOut">
              <a:rPr lang="en-US" smtClean="0"/>
              <a:t>10/1/14</a:t>
            </a:fld>
            <a:endParaRPr lang="en-US" dirty="0"/>
          </a:p>
        </p:txBody>
      </p:sp>
      <p:sp>
        <p:nvSpPr>
          <p:cNvPr id="5" name="Footer Placeholder 4"/>
          <p:cNvSpPr>
            <a:spLocks noGrp="1"/>
          </p:cNvSpPr>
          <p:nvPr>
            <p:ph type="ftr" sz="quarter" idx="3"/>
          </p:nvPr>
        </p:nvSpPr>
        <p:spPr>
          <a:xfrm>
            <a:off x="457200" y="6482966"/>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3115D88D-6071-CC43-A2EF-E5DBCCB3336B}"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txBox="1">
            <a:spLocks/>
          </p:cNvSpPr>
          <p:nvPr userDrawn="1"/>
        </p:nvSpPr>
        <p:spPr>
          <a:xfrm>
            <a:off x="5272271" y="6451986"/>
            <a:ext cx="3429000" cy="283845"/>
          </a:xfrm>
          <a:prstGeom prst="rect">
            <a:avLst/>
          </a:prstGeom>
        </p:spPr>
        <p:txBody>
          <a:bodyPr vert="horz" lIns="91440" tIns="45720" rIns="91440" bIns="45720" rtlCol="0" anchor="t"/>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NYU – Intro</a:t>
            </a:r>
            <a:r>
              <a:rPr lang="en-US" baseline="0" dirty="0" smtClean="0"/>
              <a:t> to Data Science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Copyright: Brian d’Alessandro, all rights reserved</a:t>
            </a:r>
          </a:p>
          <a:p>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6"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859892"/>
            <a:ext cx="6400800" cy="1752600"/>
          </a:xfrm>
        </p:spPr>
        <p:txBody>
          <a:bodyPr>
            <a:normAutofit/>
          </a:bodyPr>
          <a:lstStyle/>
          <a:p>
            <a:r>
              <a:rPr lang="en-US" dirty="0" smtClean="0"/>
              <a:t>Brian d’Alessandro</a:t>
            </a:r>
          </a:p>
          <a:p>
            <a:r>
              <a:rPr lang="en-US" dirty="0" smtClean="0"/>
              <a:t>VP – Data Science, Dstillery</a:t>
            </a:r>
          </a:p>
          <a:p>
            <a:r>
              <a:rPr lang="en-US" dirty="0" smtClean="0"/>
              <a:t>Adjunct Professor, NYU</a:t>
            </a:r>
          </a:p>
          <a:p>
            <a:r>
              <a:rPr lang="en-US" dirty="0" smtClean="0"/>
              <a:t>Fall 2014</a:t>
            </a:r>
            <a:endParaRPr lang="en-US" dirty="0"/>
          </a:p>
        </p:txBody>
      </p:sp>
      <p:sp>
        <p:nvSpPr>
          <p:cNvPr id="4" name="Rectangle 2"/>
          <p:cNvSpPr txBox="1">
            <a:spLocks noChangeArrowheads="1"/>
          </p:cNvSpPr>
          <p:nvPr/>
        </p:nvSpPr>
        <p:spPr>
          <a:xfrm>
            <a:off x="457200" y="533400"/>
            <a:ext cx="8229600" cy="1828800"/>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4000" dirty="0" smtClean="0">
                <a:cs typeface="Century Gothic"/>
              </a:rPr>
              <a:t>Introduction to Data Science</a:t>
            </a:r>
            <a:br>
              <a:rPr lang="en-US" sz="4000" dirty="0" smtClean="0">
                <a:cs typeface="Century Gothic"/>
              </a:rPr>
            </a:br>
            <a:r>
              <a:rPr lang="en-US" sz="4000" dirty="0" smtClean="0">
                <a:cs typeface="Century Gothic"/>
              </a:rPr>
              <a:t/>
            </a:r>
            <a:br>
              <a:rPr lang="en-US" sz="4000" dirty="0" smtClean="0">
                <a:cs typeface="Century Gothic"/>
              </a:rPr>
            </a:br>
            <a:r>
              <a:rPr lang="en-US" sz="4000" dirty="0" smtClean="0">
                <a:cs typeface="Century Gothic"/>
              </a:rPr>
              <a:t>Data Mining for Business Analytics</a:t>
            </a:r>
            <a:endParaRPr lang="en-US" sz="4000" dirty="0">
              <a:cs typeface="Century Gothic"/>
            </a:endParaRPr>
          </a:p>
        </p:txBody>
      </p:sp>
      <p:sp>
        <p:nvSpPr>
          <p:cNvPr id="5" name="TextBox 4"/>
          <p:cNvSpPr txBox="1"/>
          <p:nvPr/>
        </p:nvSpPr>
        <p:spPr>
          <a:xfrm>
            <a:off x="295739" y="4992382"/>
            <a:ext cx="8391061" cy="1077218"/>
          </a:xfrm>
          <a:prstGeom prst="rect">
            <a:avLst/>
          </a:prstGeom>
          <a:noFill/>
        </p:spPr>
        <p:txBody>
          <a:bodyPr wrap="square" rtlCol="0">
            <a:spAutoFit/>
          </a:bodyPr>
          <a:lstStyle/>
          <a:p>
            <a:r>
              <a:rPr lang="en-US" sz="1600" i="1" u="sng" dirty="0" smtClean="0"/>
              <a:t>Fine Print</a:t>
            </a:r>
            <a:r>
              <a:rPr lang="en-US" sz="1600" i="1" dirty="0" smtClean="0"/>
              <a:t>: these slides are, and always will be a work in progress. The material presented herein is original, inspired, or borrowed from others’ </a:t>
            </a:r>
            <a:r>
              <a:rPr lang="en-US" sz="1600" i="1" dirty="0" smtClean="0"/>
              <a:t>work. </a:t>
            </a:r>
            <a:r>
              <a:rPr lang="en-US" sz="1600" i="1" dirty="0" smtClean="0"/>
              <a:t>Where possible, attribution and acknowledgement will be made to content’s original source. Do not distribute, except for as needed as a pedagogical tool in the subject of Data Science.</a:t>
            </a:r>
            <a:endParaRPr lang="en-US" sz="1600" i="1" dirty="0"/>
          </a:p>
        </p:txBody>
      </p:sp>
    </p:spTree>
    <p:extLst>
      <p:ext uri="{BB962C8B-B14F-4D97-AF65-F5344CB8AC3E}">
        <p14:creationId xmlns:p14="http://schemas.microsoft.com/office/powerpoint/2010/main" val="63822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Always know the source</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stretch>
            <a:fillRect/>
          </a:stretch>
        </p:blipFill>
        <p:spPr>
          <a:xfrm>
            <a:off x="0" y="2912533"/>
            <a:ext cx="3548824" cy="3945467"/>
          </a:xfrm>
          <a:prstGeom prst="rect">
            <a:avLst/>
          </a:prstGeom>
        </p:spPr>
      </p:pic>
      <p:sp>
        <p:nvSpPr>
          <p:cNvPr id="3" name="TextBox 2"/>
          <p:cNvSpPr txBox="1"/>
          <p:nvPr/>
        </p:nvSpPr>
        <p:spPr>
          <a:xfrm>
            <a:off x="3004380" y="1358261"/>
            <a:ext cx="5953357" cy="3108544"/>
          </a:xfrm>
          <a:prstGeom prst="rect">
            <a:avLst/>
          </a:prstGeom>
          <a:noFill/>
        </p:spPr>
        <p:txBody>
          <a:bodyPr wrap="square" rtlCol="0">
            <a:spAutoFit/>
          </a:bodyPr>
          <a:lstStyle/>
          <a:p>
            <a:pPr marL="342900" indent="-342900">
              <a:buFont typeface="+mj-lt"/>
              <a:buAutoNum type="arabicPeriod"/>
            </a:pPr>
            <a:r>
              <a:rPr lang="en-US" sz="2800" dirty="0" smtClean="0"/>
              <a:t>Where did my data come from?</a:t>
            </a:r>
          </a:p>
          <a:p>
            <a:pPr marL="457200" indent="-457200">
              <a:buFont typeface="Arial"/>
              <a:buChar char="•"/>
            </a:pPr>
            <a:r>
              <a:rPr lang="en-US" sz="2800" dirty="0" smtClean="0">
                <a:solidFill>
                  <a:srgbClr val="D1282E"/>
                </a:solidFill>
              </a:rPr>
              <a:t>Internal ETL processes</a:t>
            </a:r>
          </a:p>
          <a:p>
            <a:pPr marL="457200" indent="-457200">
              <a:buFont typeface="Arial"/>
              <a:buChar char="•"/>
            </a:pPr>
            <a:r>
              <a:rPr lang="en-US" sz="2800" dirty="0" smtClean="0">
                <a:solidFill>
                  <a:srgbClr val="D1282E"/>
                </a:solidFill>
              </a:rPr>
              <a:t>Production sampling</a:t>
            </a:r>
          </a:p>
          <a:p>
            <a:pPr marL="457200" indent="-457200">
              <a:buFont typeface="Arial"/>
              <a:buChar char="•"/>
            </a:pPr>
            <a:r>
              <a:rPr lang="en-US" sz="2800" dirty="0" smtClean="0">
                <a:solidFill>
                  <a:srgbClr val="D1282E"/>
                </a:solidFill>
              </a:rPr>
              <a:t>Web scraping/ API</a:t>
            </a:r>
          </a:p>
          <a:p>
            <a:pPr marL="457200" indent="-457200">
              <a:buFont typeface="Arial"/>
              <a:buChar char="•"/>
            </a:pPr>
            <a:r>
              <a:rPr lang="en-US" sz="2800" dirty="0" smtClean="0">
                <a:solidFill>
                  <a:srgbClr val="D1282E"/>
                </a:solidFill>
              </a:rPr>
              <a:t>Survey/Panel</a:t>
            </a:r>
          </a:p>
          <a:p>
            <a:pPr marL="457200" indent="-457200">
              <a:buFont typeface="Arial"/>
              <a:buChar char="•"/>
            </a:pPr>
            <a:endParaRPr lang="en-US" sz="2800" dirty="0" smtClean="0">
              <a:solidFill>
                <a:srgbClr val="D1282E"/>
              </a:solidFill>
            </a:endParaRPr>
          </a:p>
          <a:p>
            <a:pPr marL="457200" indent="-457200">
              <a:buFont typeface="Arial"/>
              <a:buChar char="•"/>
            </a:pPr>
            <a:endParaRPr lang="en-US" sz="2800" dirty="0" smtClean="0"/>
          </a:p>
        </p:txBody>
      </p:sp>
    </p:spTree>
    <p:extLst>
      <p:ext uri="{BB962C8B-B14F-4D97-AF65-F5344CB8AC3E}">
        <p14:creationId xmlns:p14="http://schemas.microsoft.com/office/powerpoint/2010/main" val="10667884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Common data flow</a:t>
            </a:r>
            <a:endParaRPr lang="en-US" dirty="0"/>
          </a:p>
        </p:txBody>
      </p:sp>
      <p:grpSp>
        <p:nvGrpSpPr>
          <p:cNvPr id="27" name="Group 26"/>
          <p:cNvGrpSpPr/>
          <p:nvPr/>
        </p:nvGrpSpPr>
        <p:grpSpPr>
          <a:xfrm>
            <a:off x="275595" y="923015"/>
            <a:ext cx="8512804" cy="3015516"/>
            <a:chOff x="275595" y="1397139"/>
            <a:chExt cx="8512804" cy="3015516"/>
          </a:xfrm>
        </p:grpSpPr>
        <p:pic>
          <p:nvPicPr>
            <p:cNvPr id="23" name="Picture 22"/>
            <p:cNvPicPr>
              <a:picLocks noChangeAspect="1"/>
            </p:cNvPicPr>
            <p:nvPr/>
          </p:nvPicPr>
          <p:blipFill>
            <a:blip r:embed="rId3"/>
            <a:stretch>
              <a:fillRect/>
            </a:stretch>
          </p:blipFill>
          <p:spPr>
            <a:xfrm>
              <a:off x="7094826" y="2008121"/>
              <a:ext cx="1693573" cy="2340365"/>
            </a:xfrm>
            <a:prstGeom prst="rect">
              <a:avLst/>
            </a:prstGeom>
          </p:spPr>
        </p:pic>
        <p:grpSp>
          <p:nvGrpSpPr>
            <p:cNvPr id="25" name="Group 24"/>
            <p:cNvGrpSpPr/>
            <p:nvPr/>
          </p:nvGrpSpPr>
          <p:grpSpPr>
            <a:xfrm>
              <a:off x="275595" y="1397139"/>
              <a:ext cx="8495871" cy="3015516"/>
              <a:chOff x="275595" y="1803531"/>
              <a:chExt cx="8495871" cy="3015516"/>
            </a:xfrm>
          </p:grpSpPr>
          <p:pic>
            <p:nvPicPr>
              <p:cNvPr id="17" name="Picture 16"/>
              <p:cNvPicPr>
                <a:picLocks noChangeAspect="1"/>
              </p:cNvPicPr>
              <p:nvPr/>
            </p:nvPicPr>
            <p:blipFill>
              <a:blip r:embed="rId4"/>
              <a:stretch>
                <a:fillRect/>
              </a:stretch>
            </p:blipFill>
            <p:spPr>
              <a:xfrm rot="16200000">
                <a:off x="-42696" y="2766680"/>
                <a:ext cx="2178797" cy="1542215"/>
              </a:xfrm>
              <a:prstGeom prst="rect">
                <a:avLst/>
              </a:prstGeom>
            </p:spPr>
          </p:pic>
          <p:grpSp>
            <p:nvGrpSpPr>
              <p:cNvPr id="16" name="Group 15"/>
              <p:cNvGrpSpPr/>
              <p:nvPr/>
            </p:nvGrpSpPr>
            <p:grpSpPr>
              <a:xfrm>
                <a:off x="2148843" y="2363714"/>
                <a:ext cx="4539824" cy="2455333"/>
                <a:chOff x="1896533" y="2794000"/>
                <a:chExt cx="4859867" cy="2455333"/>
              </a:xfrm>
            </p:grpSpPr>
            <p:sp>
              <p:nvSpPr>
                <p:cNvPr id="15" name="Rectangle 14"/>
                <p:cNvSpPr/>
                <p:nvPr/>
              </p:nvSpPr>
              <p:spPr>
                <a:xfrm>
                  <a:off x="1896533" y="2794000"/>
                  <a:ext cx="4859867" cy="2455333"/>
                </a:xfrm>
                <a:prstGeom prst="rect">
                  <a:avLst/>
                </a:prstGeom>
                <a:solidFill>
                  <a:schemeClr val="accent4">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57333" y="4578589"/>
                  <a:ext cx="184666" cy="369332"/>
                </a:xfrm>
                <a:prstGeom prst="rect">
                  <a:avLst/>
                </a:prstGeom>
                <a:noFill/>
              </p:spPr>
              <p:txBody>
                <a:bodyPr wrap="none" rtlCol="0">
                  <a:spAutoFit/>
                </a:bodyPr>
                <a:lstStyle/>
                <a:p>
                  <a:endParaRPr lang="en-US" dirty="0"/>
                </a:p>
              </p:txBody>
            </p:sp>
            <p:grpSp>
              <p:nvGrpSpPr>
                <p:cNvPr id="7" name="Group 6"/>
                <p:cNvGrpSpPr/>
                <p:nvPr/>
              </p:nvGrpSpPr>
              <p:grpSpPr>
                <a:xfrm>
                  <a:off x="4876772" y="3048006"/>
                  <a:ext cx="1303896" cy="1858114"/>
                  <a:chOff x="3522131" y="2008130"/>
                  <a:chExt cx="1524000" cy="2005103"/>
                </a:xfrm>
                <a:solidFill>
                  <a:schemeClr val="accent1">
                    <a:lumMod val="40000"/>
                    <a:lumOff val="60000"/>
                  </a:schemeClr>
                </a:solidFill>
                <a:effectLst>
                  <a:outerShdw blurRad="50800" dist="38100" dir="2700000" algn="tl" rotWithShape="0">
                    <a:srgbClr val="000000">
                      <a:alpha val="43000"/>
                    </a:srgbClr>
                  </a:outerShdw>
                </a:effectLst>
              </p:grpSpPr>
              <p:sp>
                <p:nvSpPr>
                  <p:cNvPr id="9" name="Magnetic Disk 8"/>
                  <p:cNvSpPr/>
                  <p:nvPr/>
                </p:nvSpPr>
                <p:spPr>
                  <a:xfrm>
                    <a:off x="3522131" y="2008130"/>
                    <a:ext cx="1524000" cy="2005103"/>
                  </a:xfrm>
                  <a:prstGeom prst="flowChartMagneticDisk">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6880" y="2689452"/>
                    <a:ext cx="1349436" cy="1162433"/>
                  </a:xfrm>
                  <a:prstGeom prst="rect">
                    <a:avLst/>
                  </a:prstGeom>
                  <a:grpFill/>
                </p:spPr>
                <p:txBody>
                  <a:bodyPr wrap="square" rtlCol="0">
                    <a:spAutoFit/>
                  </a:bodyPr>
                  <a:lstStyle/>
                  <a:p>
                    <a:r>
                      <a:rPr lang="en-US" sz="1600" dirty="0" smtClean="0"/>
                      <a:t>Internal </a:t>
                    </a:r>
                  </a:p>
                  <a:p>
                    <a:r>
                      <a:rPr lang="en-US" sz="1600" dirty="0" smtClean="0"/>
                      <a:t>DB, Log, </a:t>
                    </a:r>
                  </a:p>
                  <a:p>
                    <a:r>
                      <a:rPr lang="en-US" sz="1600" dirty="0" smtClean="0"/>
                      <a:t>File System</a:t>
                    </a:r>
                    <a:endParaRPr lang="en-US" sz="1600" dirty="0"/>
                  </a:p>
                </p:txBody>
              </p:sp>
            </p:grpSp>
            <p:grpSp>
              <p:nvGrpSpPr>
                <p:cNvPr id="14" name="Group 13"/>
                <p:cNvGrpSpPr/>
                <p:nvPr/>
              </p:nvGrpSpPr>
              <p:grpSpPr>
                <a:xfrm>
                  <a:off x="2412934" y="3297454"/>
                  <a:ext cx="1481714" cy="1608666"/>
                  <a:chOff x="1413887" y="3619181"/>
                  <a:chExt cx="1481714" cy="1608666"/>
                </a:xfrm>
                <a:solidFill>
                  <a:schemeClr val="accent1">
                    <a:lumMod val="40000"/>
                    <a:lumOff val="60000"/>
                  </a:schemeClr>
                </a:solidFill>
                <a:effectLst>
                  <a:outerShdw blurRad="50800" dist="38100" dir="2700000" algn="tl" rotWithShape="0">
                    <a:srgbClr val="000000">
                      <a:alpha val="43000"/>
                    </a:srgbClr>
                  </a:outerShdw>
                </a:effectLst>
              </p:grpSpPr>
              <p:sp>
                <p:nvSpPr>
                  <p:cNvPr id="8" name="Document 7"/>
                  <p:cNvSpPr/>
                  <p:nvPr/>
                </p:nvSpPr>
                <p:spPr>
                  <a:xfrm>
                    <a:off x="1413887" y="3619181"/>
                    <a:ext cx="1481714" cy="1608666"/>
                  </a:xfrm>
                  <a:prstGeom prst="flowChartDocumen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49351" y="3809797"/>
                    <a:ext cx="1286930" cy="830997"/>
                  </a:xfrm>
                  <a:prstGeom prst="rect">
                    <a:avLst/>
                  </a:prstGeom>
                  <a:grpFill/>
                </p:spPr>
                <p:txBody>
                  <a:bodyPr wrap="square" rtlCol="0">
                    <a:spAutoFit/>
                  </a:bodyPr>
                  <a:lstStyle/>
                  <a:p>
                    <a:r>
                      <a:rPr lang="en-US" sz="1600" dirty="0" smtClean="0"/>
                      <a:t>Production Code /</a:t>
                    </a:r>
                  </a:p>
                  <a:p>
                    <a:r>
                      <a:rPr lang="en-US" sz="1600" dirty="0" smtClean="0"/>
                      <a:t>Interface</a:t>
                    </a:r>
                    <a:endParaRPr lang="en-US" sz="1600" dirty="0"/>
                  </a:p>
                </p:txBody>
              </p:sp>
            </p:grpSp>
            <p:cxnSp>
              <p:nvCxnSpPr>
                <p:cNvPr id="13" name="Straight Arrow Connector 12"/>
                <p:cNvCxnSpPr/>
                <p:nvPr/>
              </p:nvCxnSpPr>
              <p:spPr>
                <a:xfrm>
                  <a:off x="4063981" y="3903569"/>
                  <a:ext cx="609600"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p:nvPr/>
            </p:nvCxnSpPr>
            <p:spPr>
              <a:xfrm>
                <a:off x="1693335" y="3473283"/>
                <a:ext cx="800973"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07999" y="1803531"/>
                <a:ext cx="1557867" cy="369332"/>
              </a:xfrm>
              <a:prstGeom prst="rect">
                <a:avLst/>
              </a:prstGeom>
              <a:noFill/>
            </p:spPr>
            <p:txBody>
              <a:bodyPr wrap="square" rtlCol="0">
                <a:spAutoFit/>
              </a:bodyPr>
              <a:lstStyle/>
              <a:p>
                <a:r>
                  <a:rPr lang="en-US" b="1" u="sng" dirty="0" smtClean="0"/>
                  <a:t>The World</a:t>
                </a:r>
                <a:endParaRPr lang="en-US" b="1" u="sng" dirty="0"/>
              </a:p>
            </p:txBody>
          </p:sp>
          <p:sp>
            <p:nvSpPr>
              <p:cNvPr id="21" name="TextBox 20"/>
              <p:cNvSpPr txBox="1"/>
              <p:nvPr/>
            </p:nvSpPr>
            <p:spPr>
              <a:xfrm>
                <a:off x="3858705" y="1803531"/>
                <a:ext cx="1557867" cy="369332"/>
              </a:xfrm>
              <a:prstGeom prst="rect">
                <a:avLst/>
              </a:prstGeom>
              <a:noFill/>
            </p:spPr>
            <p:txBody>
              <a:bodyPr wrap="square" rtlCol="0">
                <a:spAutoFit/>
              </a:bodyPr>
              <a:lstStyle/>
              <a:p>
                <a:r>
                  <a:rPr lang="en-US" b="1" u="sng" dirty="0" smtClean="0"/>
                  <a:t>The System</a:t>
                </a:r>
                <a:endParaRPr lang="en-US" b="1" u="sng" dirty="0"/>
              </a:p>
            </p:txBody>
          </p:sp>
          <p:sp>
            <p:nvSpPr>
              <p:cNvPr id="22" name="TextBox 21"/>
              <p:cNvSpPr txBox="1"/>
              <p:nvPr/>
            </p:nvSpPr>
            <p:spPr>
              <a:xfrm>
                <a:off x="6942668" y="1820467"/>
                <a:ext cx="1828798" cy="369332"/>
              </a:xfrm>
              <a:prstGeom prst="rect">
                <a:avLst/>
              </a:prstGeom>
              <a:noFill/>
            </p:spPr>
            <p:txBody>
              <a:bodyPr wrap="square" rtlCol="0">
                <a:spAutoFit/>
              </a:bodyPr>
              <a:lstStyle/>
              <a:p>
                <a:r>
                  <a:rPr lang="en-US" b="1" u="sng" dirty="0" smtClean="0"/>
                  <a:t>The Scientist</a:t>
                </a:r>
                <a:endParaRPr lang="en-US" b="1" u="sng" dirty="0"/>
              </a:p>
            </p:txBody>
          </p:sp>
          <p:cxnSp>
            <p:nvCxnSpPr>
              <p:cNvPr id="24" name="Straight Arrow Connector 23"/>
              <p:cNvCxnSpPr/>
              <p:nvPr/>
            </p:nvCxnSpPr>
            <p:spPr>
              <a:xfrm>
                <a:off x="6395451" y="3492166"/>
                <a:ext cx="800973"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26" name="TextBox 25"/>
          <p:cNvSpPr txBox="1"/>
          <p:nvPr/>
        </p:nvSpPr>
        <p:spPr>
          <a:xfrm>
            <a:off x="278109" y="4301075"/>
            <a:ext cx="8137758" cy="2031325"/>
          </a:xfrm>
          <a:prstGeom prst="rect">
            <a:avLst/>
          </a:prstGeom>
          <a:noFill/>
        </p:spPr>
        <p:txBody>
          <a:bodyPr wrap="square" rtlCol="0">
            <a:spAutoFit/>
          </a:bodyPr>
          <a:lstStyle/>
          <a:p>
            <a:r>
              <a:rPr lang="en-US" b="1" dirty="0" smtClean="0"/>
              <a:t>Challenges we often face:</a:t>
            </a:r>
          </a:p>
          <a:p>
            <a:pPr marL="285750" indent="-285750">
              <a:buFont typeface="Arial"/>
              <a:buChar char="•"/>
            </a:pPr>
            <a:r>
              <a:rPr lang="en-US" dirty="0" smtClean="0"/>
              <a:t>Often the data scientist doesn’t write/own the code that writes the data. </a:t>
            </a:r>
            <a:r>
              <a:rPr lang="en-US" dirty="0" smtClean="0">
                <a:solidFill>
                  <a:srgbClr val="FF0000"/>
                </a:solidFill>
              </a:rPr>
              <a:t>(Selection Bias, Unknown Unknowns)</a:t>
            </a:r>
          </a:p>
          <a:p>
            <a:pPr marL="285750" indent="-285750">
              <a:buFont typeface="Arial"/>
              <a:buChar char="•"/>
            </a:pPr>
            <a:r>
              <a:rPr lang="en-US" dirty="0" smtClean="0"/>
              <a:t>The system intervening on the world changes the nature of the data we collect from it. </a:t>
            </a:r>
            <a:r>
              <a:rPr lang="en-US" dirty="0" smtClean="0">
                <a:solidFill>
                  <a:srgbClr val="D1282E"/>
                </a:solidFill>
              </a:rPr>
              <a:t>(Selection Bias, Negative Feedback Loop)</a:t>
            </a:r>
            <a:endParaRPr lang="en-US" dirty="0">
              <a:solidFill>
                <a:srgbClr val="D1282E"/>
              </a:solidFill>
            </a:endParaRPr>
          </a:p>
          <a:p>
            <a:pPr marL="285750" indent="-285750">
              <a:buFont typeface="Arial"/>
              <a:buChar char="•"/>
            </a:pPr>
            <a:r>
              <a:rPr lang="en-US" dirty="0" smtClean="0"/>
              <a:t>We have no control often of data that streams into the system. </a:t>
            </a:r>
            <a:r>
              <a:rPr lang="en-US" dirty="0" smtClean="0">
                <a:solidFill>
                  <a:srgbClr val="D1282E"/>
                </a:solidFill>
              </a:rPr>
              <a:t>(Concept Drift &amp; Selection Bias)</a:t>
            </a:r>
            <a:endParaRPr lang="en-US" dirty="0">
              <a:solidFill>
                <a:srgbClr val="D1282E"/>
              </a:solidFill>
            </a:endParaRPr>
          </a:p>
        </p:txBody>
      </p:sp>
      <p:sp>
        <p:nvSpPr>
          <p:cNvPr id="30" name="Rectangle 29"/>
          <p:cNvSpPr/>
          <p:nvPr/>
        </p:nvSpPr>
        <p:spPr>
          <a:xfrm>
            <a:off x="220132" y="872219"/>
            <a:ext cx="8635999" cy="33611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73174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a:t>
            </a:r>
            <a:endParaRPr lang="en-US" dirty="0"/>
          </a:p>
        </p:txBody>
      </p:sp>
      <p:sp>
        <p:nvSpPr>
          <p:cNvPr id="4" name="TextBox 3"/>
          <p:cNvSpPr txBox="1"/>
          <p:nvPr/>
        </p:nvSpPr>
        <p:spPr>
          <a:xfrm>
            <a:off x="311975" y="1285519"/>
            <a:ext cx="8391758" cy="4154983"/>
          </a:xfrm>
          <a:prstGeom prst="rect">
            <a:avLst/>
          </a:prstGeom>
          <a:noFill/>
        </p:spPr>
        <p:txBody>
          <a:bodyPr wrap="square" rtlCol="0">
            <a:spAutoFit/>
          </a:bodyPr>
          <a:lstStyle/>
          <a:p>
            <a:r>
              <a:rPr lang="en-US" sz="2400" dirty="0" smtClean="0"/>
              <a:t>Every analysis starts by drawing a data sample </a:t>
            </a:r>
            <a:r>
              <a:rPr lang="en-US" sz="2400" b="1" i="1" dirty="0" smtClean="0">
                <a:solidFill>
                  <a:srgbClr val="D1282E"/>
                </a:solidFill>
              </a:rPr>
              <a:t>S </a:t>
            </a:r>
            <a:r>
              <a:rPr lang="en-US" sz="2400" dirty="0" smtClean="0"/>
              <a:t>from a population </a:t>
            </a:r>
            <a:r>
              <a:rPr lang="en-US" sz="2400" b="1" i="1" dirty="0" smtClean="0">
                <a:solidFill>
                  <a:srgbClr val="FF0000"/>
                </a:solidFill>
              </a:rPr>
              <a:t>D.</a:t>
            </a:r>
          </a:p>
          <a:p>
            <a:endParaRPr lang="en-US" sz="2400" dirty="0" smtClean="0"/>
          </a:p>
          <a:p>
            <a:r>
              <a:rPr lang="en-US" sz="2400" dirty="0" smtClean="0"/>
              <a:t>Each instance is characterized by a set of features </a:t>
            </a:r>
            <a:r>
              <a:rPr lang="en-US" sz="2400" b="1" i="1" dirty="0" smtClean="0">
                <a:solidFill>
                  <a:schemeClr val="tx2"/>
                </a:solidFill>
              </a:rPr>
              <a:t>(X,Y)</a:t>
            </a:r>
          </a:p>
          <a:p>
            <a:endParaRPr lang="en-US" sz="2400" b="1" i="1" dirty="0">
              <a:solidFill>
                <a:schemeClr val="tx2"/>
              </a:solidFill>
            </a:endParaRPr>
          </a:p>
          <a:p>
            <a:r>
              <a:rPr lang="en-US" sz="2400" dirty="0" smtClean="0"/>
              <a:t>If being in the sample </a:t>
            </a:r>
            <a:r>
              <a:rPr lang="en-US" sz="2400" b="1" i="1" dirty="0" smtClean="0">
                <a:solidFill>
                  <a:srgbClr val="D1282E"/>
                </a:solidFill>
              </a:rPr>
              <a:t>S</a:t>
            </a:r>
            <a:r>
              <a:rPr lang="en-US" sz="2400" dirty="0" smtClean="0"/>
              <a:t> is independent of </a:t>
            </a:r>
            <a:r>
              <a:rPr lang="en-US" sz="2400" b="1" i="1" dirty="0" smtClean="0">
                <a:solidFill>
                  <a:srgbClr val="D1282E"/>
                </a:solidFill>
              </a:rPr>
              <a:t>X</a:t>
            </a:r>
            <a:r>
              <a:rPr lang="en-US" sz="2400" dirty="0" smtClean="0"/>
              <a:t> and </a:t>
            </a:r>
            <a:r>
              <a:rPr lang="en-US" sz="2400" b="1" i="1" dirty="0" smtClean="0">
                <a:solidFill>
                  <a:srgbClr val="D1282E"/>
                </a:solidFill>
              </a:rPr>
              <a:t>Y</a:t>
            </a:r>
            <a:r>
              <a:rPr lang="en-US" sz="2400" dirty="0" smtClean="0"/>
              <a:t>, the sample is </a:t>
            </a:r>
            <a:r>
              <a:rPr lang="en-US" sz="2400" u="sng" dirty="0" smtClean="0"/>
              <a:t>unbiased</a:t>
            </a:r>
            <a:r>
              <a:rPr lang="en-US" sz="2400" dirty="0" smtClean="0"/>
              <a:t>:</a:t>
            </a:r>
          </a:p>
          <a:p>
            <a:endParaRPr lang="en-US" sz="2400" dirty="0"/>
          </a:p>
          <a:p>
            <a:r>
              <a:rPr lang="en-US" sz="2400" dirty="0" smtClean="0"/>
              <a:t>i.e.  </a:t>
            </a:r>
            <a:r>
              <a:rPr lang="en-US" sz="2400" b="1" i="1" dirty="0" smtClean="0">
                <a:solidFill>
                  <a:srgbClr val="D1282E"/>
                </a:solidFill>
              </a:rPr>
              <a:t>P(S|X,Y)=P(S)</a:t>
            </a:r>
          </a:p>
          <a:p>
            <a:endParaRPr lang="en-US" sz="2400" dirty="0"/>
          </a:p>
          <a:p>
            <a:r>
              <a:rPr lang="en-US" sz="2400" dirty="0" smtClean="0"/>
              <a:t>Else the sample is </a:t>
            </a:r>
            <a:r>
              <a:rPr lang="en-US" sz="2400" u="sng" dirty="0" smtClean="0"/>
              <a:t>biased</a:t>
            </a:r>
            <a:r>
              <a:rPr lang="en-US" sz="2400" dirty="0" smtClean="0"/>
              <a:t>: i.e. </a:t>
            </a:r>
            <a:r>
              <a:rPr lang="en-US" sz="2400" b="1" i="1" dirty="0">
                <a:solidFill>
                  <a:schemeClr val="tx2"/>
                </a:solidFill>
              </a:rPr>
              <a:t>P(S|X,Y</a:t>
            </a:r>
            <a:r>
              <a:rPr lang="en-US" sz="2400" b="1" i="1" dirty="0" smtClean="0">
                <a:solidFill>
                  <a:schemeClr val="tx2"/>
                </a:solidFill>
              </a:rPr>
              <a:t>)≠P</a:t>
            </a:r>
            <a:r>
              <a:rPr lang="en-US" sz="2400" b="1" i="1" dirty="0">
                <a:solidFill>
                  <a:schemeClr val="tx2"/>
                </a:solidFill>
              </a:rPr>
              <a:t>(S)</a:t>
            </a:r>
          </a:p>
        </p:txBody>
      </p:sp>
      <p:sp>
        <p:nvSpPr>
          <p:cNvPr id="3" name="TextBox 2"/>
          <p:cNvSpPr txBox="1"/>
          <p:nvPr/>
        </p:nvSpPr>
        <p:spPr>
          <a:xfrm>
            <a:off x="135474" y="5723471"/>
            <a:ext cx="5232400" cy="1015663"/>
          </a:xfrm>
          <a:prstGeom prst="rect">
            <a:avLst/>
          </a:prstGeom>
          <a:noFill/>
        </p:spPr>
        <p:txBody>
          <a:bodyPr wrap="square" rtlCol="0">
            <a:spAutoFit/>
          </a:bodyPr>
          <a:lstStyle/>
          <a:p>
            <a:r>
              <a:rPr lang="en-US" sz="1200" dirty="0" smtClean="0"/>
              <a:t>Source:</a:t>
            </a:r>
          </a:p>
          <a:p>
            <a:r>
              <a:rPr lang="en-US" sz="1200" dirty="0" err="1"/>
              <a:t>Zadrozny</a:t>
            </a:r>
            <a:r>
              <a:rPr lang="en-US" sz="1200" dirty="0"/>
              <a:t>, Bianca. "Learning and evaluating classifiers under sample selection bias." </a:t>
            </a:r>
            <a:r>
              <a:rPr lang="en-US" sz="1200" i="1" dirty="0"/>
              <a:t>Proceedings of the twenty-first international conference on Machine learning</a:t>
            </a:r>
            <a:r>
              <a:rPr lang="en-US" sz="1200" dirty="0"/>
              <a:t>. ACM, 2004.</a:t>
            </a:r>
          </a:p>
          <a:p>
            <a:endParaRPr lang="en-US" sz="1200" dirty="0"/>
          </a:p>
        </p:txBody>
      </p:sp>
    </p:spTree>
    <p:extLst>
      <p:ext uri="{BB962C8B-B14F-4D97-AF65-F5344CB8AC3E}">
        <p14:creationId xmlns:p14="http://schemas.microsoft.com/office/powerpoint/2010/main" val="19728992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toy examples</a:t>
            </a:r>
            <a:endParaRPr lang="en-US" dirty="0"/>
          </a:p>
        </p:txBody>
      </p:sp>
      <p:grpSp>
        <p:nvGrpSpPr>
          <p:cNvPr id="44" name="Group 43"/>
          <p:cNvGrpSpPr/>
          <p:nvPr/>
        </p:nvGrpSpPr>
        <p:grpSpPr>
          <a:xfrm>
            <a:off x="934778" y="1247223"/>
            <a:ext cx="1046929" cy="4038716"/>
            <a:chOff x="407878" y="1282494"/>
            <a:chExt cx="1046929" cy="4038716"/>
          </a:xfrm>
        </p:grpSpPr>
        <p:sp>
          <p:nvSpPr>
            <p:cNvPr id="4" name="TextBox 3"/>
            <p:cNvSpPr txBox="1"/>
            <p:nvPr/>
          </p:nvSpPr>
          <p:spPr>
            <a:xfrm>
              <a:off x="407878" y="1282494"/>
              <a:ext cx="1046929" cy="461665"/>
            </a:xfrm>
            <a:prstGeom prst="rect">
              <a:avLst/>
            </a:prstGeom>
            <a:noFill/>
          </p:spPr>
          <p:txBody>
            <a:bodyPr wrap="square" rtlCol="0">
              <a:spAutoFit/>
            </a:bodyPr>
            <a:lstStyle/>
            <a:p>
              <a:pPr algn="ctr"/>
              <a:r>
                <a:rPr lang="en-US" sz="2400" dirty="0" smtClean="0"/>
                <a:t>Pop. </a:t>
              </a:r>
              <a:endParaRPr lang="en-US" sz="2400" b="1" i="1" dirty="0" smtClean="0">
                <a:solidFill>
                  <a:srgbClr val="D1282E"/>
                </a:solidFill>
              </a:endParaRPr>
            </a:p>
          </p:txBody>
        </p:sp>
        <p:pic>
          <p:nvPicPr>
            <p:cNvPr id="5" name="Picture 4"/>
            <p:cNvPicPr>
              <a:picLocks noChangeAspect="1"/>
            </p:cNvPicPr>
            <p:nvPr/>
          </p:nvPicPr>
          <p:blipFill>
            <a:blip r:embed="rId3"/>
            <a:stretch>
              <a:fillRect/>
            </a:stretch>
          </p:blipFill>
          <p:spPr>
            <a:xfrm>
              <a:off x="574279" y="1944330"/>
              <a:ext cx="281526" cy="701469"/>
            </a:xfrm>
            <a:prstGeom prst="rect">
              <a:avLst/>
            </a:prstGeom>
          </p:spPr>
        </p:pic>
        <p:pic>
          <p:nvPicPr>
            <p:cNvPr id="6" name="Picture 5"/>
            <p:cNvPicPr>
              <a:picLocks noChangeAspect="1"/>
            </p:cNvPicPr>
            <p:nvPr/>
          </p:nvPicPr>
          <p:blipFill>
            <a:blip r:embed="rId4"/>
            <a:stretch>
              <a:fillRect/>
            </a:stretch>
          </p:blipFill>
          <p:spPr>
            <a:xfrm>
              <a:off x="1086521" y="1944330"/>
              <a:ext cx="273040" cy="728107"/>
            </a:xfrm>
            <a:prstGeom prst="rect">
              <a:avLst/>
            </a:prstGeom>
          </p:spPr>
        </p:pic>
        <p:pic>
          <p:nvPicPr>
            <p:cNvPr id="19" name="Picture 18"/>
            <p:cNvPicPr>
              <a:picLocks noChangeAspect="1"/>
            </p:cNvPicPr>
            <p:nvPr/>
          </p:nvPicPr>
          <p:blipFill>
            <a:blip r:embed="rId3"/>
            <a:stretch>
              <a:fillRect/>
            </a:stretch>
          </p:blipFill>
          <p:spPr>
            <a:xfrm>
              <a:off x="591215" y="2841782"/>
              <a:ext cx="281526" cy="701469"/>
            </a:xfrm>
            <a:prstGeom prst="rect">
              <a:avLst/>
            </a:prstGeom>
          </p:spPr>
        </p:pic>
        <p:pic>
          <p:nvPicPr>
            <p:cNvPr id="20" name="Picture 19"/>
            <p:cNvPicPr>
              <a:picLocks noChangeAspect="1"/>
            </p:cNvPicPr>
            <p:nvPr/>
          </p:nvPicPr>
          <p:blipFill>
            <a:blip r:embed="rId4"/>
            <a:stretch>
              <a:fillRect/>
            </a:stretch>
          </p:blipFill>
          <p:spPr>
            <a:xfrm>
              <a:off x="1103457" y="2841782"/>
              <a:ext cx="273040" cy="728107"/>
            </a:xfrm>
            <a:prstGeom prst="rect">
              <a:avLst/>
            </a:prstGeom>
          </p:spPr>
        </p:pic>
        <p:pic>
          <p:nvPicPr>
            <p:cNvPr id="21" name="Picture 20"/>
            <p:cNvPicPr>
              <a:picLocks noChangeAspect="1"/>
            </p:cNvPicPr>
            <p:nvPr/>
          </p:nvPicPr>
          <p:blipFill>
            <a:blip r:embed="rId3"/>
            <a:stretch>
              <a:fillRect/>
            </a:stretch>
          </p:blipFill>
          <p:spPr>
            <a:xfrm>
              <a:off x="567927" y="3695651"/>
              <a:ext cx="281526" cy="701469"/>
            </a:xfrm>
            <a:prstGeom prst="rect">
              <a:avLst/>
            </a:prstGeom>
          </p:spPr>
        </p:pic>
        <p:pic>
          <p:nvPicPr>
            <p:cNvPr id="22" name="Picture 21"/>
            <p:cNvPicPr>
              <a:picLocks noChangeAspect="1"/>
            </p:cNvPicPr>
            <p:nvPr/>
          </p:nvPicPr>
          <p:blipFill>
            <a:blip r:embed="rId4"/>
            <a:stretch>
              <a:fillRect/>
            </a:stretch>
          </p:blipFill>
          <p:spPr>
            <a:xfrm>
              <a:off x="1080169" y="3695651"/>
              <a:ext cx="273040" cy="728107"/>
            </a:xfrm>
            <a:prstGeom prst="rect">
              <a:avLst/>
            </a:prstGeom>
          </p:spPr>
        </p:pic>
        <p:pic>
          <p:nvPicPr>
            <p:cNvPr id="23" name="Picture 22"/>
            <p:cNvPicPr>
              <a:picLocks noChangeAspect="1"/>
            </p:cNvPicPr>
            <p:nvPr/>
          </p:nvPicPr>
          <p:blipFill>
            <a:blip r:embed="rId3"/>
            <a:stretch>
              <a:fillRect/>
            </a:stretch>
          </p:blipFill>
          <p:spPr>
            <a:xfrm>
              <a:off x="584863" y="4593103"/>
              <a:ext cx="281526" cy="701469"/>
            </a:xfrm>
            <a:prstGeom prst="rect">
              <a:avLst/>
            </a:prstGeom>
          </p:spPr>
        </p:pic>
        <p:pic>
          <p:nvPicPr>
            <p:cNvPr id="24" name="Picture 23"/>
            <p:cNvPicPr>
              <a:picLocks noChangeAspect="1"/>
            </p:cNvPicPr>
            <p:nvPr/>
          </p:nvPicPr>
          <p:blipFill>
            <a:blip r:embed="rId4"/>
            <a:stretch>
              <a:fillRect/>
            </a:stretch>
          </p:blipFill>
          <p:spPr>
            <a:xfrm>
              <a:off x="1097105" y="4593103"/>
              <a:ext cx="273040" cy="728107"/>
            </a:xfrm>
            <a:prstGeom prst="rect">
              <a:avLst/>
            </a:prstGeom>
          </p:spPr>
        </p:pic>
      </p:grpSp>
      <p:grpSp>
        <p:nvGrpSpPr>
          <p:cNvPr id="43" name="Group 42"/>
          <p:cNvGrpSpPr/>
          <p:nvPr/>
        </p:nvGrpSpPr>
        <p:grpSpPr>
          <a:xfrm>
            <a:off x="3488236" y="1247223"/>
            <a:ext cx="4453483" cy="4306911"/>
            <a:chOff x="1913467" y="1281089"/>
            <a:chExt cx="4453483" cy="4306911"/>
          </a:xfrm>
        </p:grpSpPr>
        <p:sp>
          <p:nvSpPr>
            <p:cNvPr id="42" name="Rectangle 41"/>
            <p:cNvSpPr/>
            <p:nvPr/>
          </p:nvSpPr>
          <p:spPr>
            <a:xfrm>
              <a:off x="1913467" y="1281089"/>
              <a:ext cx="4453483" cy="430691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3630812" y="1281089"/>
              <a:ext cx="1296797" cy="4026219"/>
              <a:chOff x="3986405" y="1281089"/>
              <a:chExt cx="1296797" cy="4026219"/>
            </a:xfrm>
          </p:grpSpPr>
          <p:sp>
            <p:nvSpPr>
              <p:cNvPr id="12" name="TextBox 11"/>
              <p:cNvSpPr txBox="1"/>
              <p:nvPr/>
            </p:nvSpPr>
            <p:spPr>
              <a:xfrm>
                <a:off x="3986405" y="1281089"/>
                <a:ext cx="1296797" cy="463070"/>
              </a:xfrm>
              <a:prstGeom prst="rect">
                <a:avLst/>
              </a:prstGeom>
              <a:noFill/>
            </p:spPr>
            <p:txBody>
              <a:bodyPr wrap="square" rtlCol="0">
                <a:spAutoFit/>
              </a:bodyPr>
              <a:lstStyle/>
              <a:p>
                <a:pPr algn="ctr"/>
                <a:r>
                  <a:rPr lang="en-US" sz="2400" u="sng" dirty="0" smtClean="0"/>
                  <a:t>2</a:t>
                </a:r>
                <a:endParaRPr lang="en-US" sz="2400" b="1" u="sng" dirty="0" smtClean="0">
                  <a:solidFill>
                    <a:srgbClr val="D1282E"/>
                  </a:solidFill>
                </a:endParaRPr>
              </a:p>
            </p:txBody>
          </p:sp>
          <p:pic>
            <p:nvPicPr>
              <p:cNvPr id="25" name="Picture 24"/>
              <p:cNvPicPr>
                <a:picLocks noChangeAspect="1"/>
              </p:cNvPicPr>
              <p:nvPr/>
            </p:nvPicPr>
            <p:blipFill>
              <a:blip r:embed="rId3"/>
              <a:stretch>
                <a:fillRect/>
              </a:stretch>
            </p:blipFill>
            <p:spPr>
              <a:xfrm>
                <a:off x="4474676" y="1937650"/>
                <a:ext cx="281526" cy="701469"/>
              </a:xfrm>
              <a:prstGeom prst="rect">
                <a:avLst/>
              </a:prstGeom>
            </p:spPr>
          </p:pic>
          <p:pic>
            <p:nvPicPr>
              <p:cNvPr id="26" name="Picture 25"/>
              <p:cNvPicPr>
                <a:picLocks noChangeAspect="1"/>
              </p:cNvPicPr>
              <p:nvPr/>
            </p:nvPicPr>
            <p:blipFill>
              <a:blip r:embed="rId4"/>
              <a:stretch>
                <a:fillRect/>
              </a:stretch>
            </p:blipFill>
            <p:spPr>
              <a:xfrm>
                <a:off x="4512794" y="3681749"/>
                <a:ext cx="273040" cy="728107"/>
              </a:xfrm>
              <a:prstGeom prst="rect">
                <a:avLst/>
              </a:prstGeom>
            </p:spPr>
          </p:pic>
          <p:pic>
            <p:nvPicPr>
              <p:cNvPr id="27" name="Picture 26"/>
              <p:cNvPicPr>
                <a:picLocks noChangeAspect="1"/>
              </p:cNvPicPr>
              <p:nvPr/>
            </p:nvPicPr>
            <p:blipFill>
              <a:blip r:embed="rId3"/>
              <a:stretch>
                <a:fillRect/>
              </a:stretch>
            </p:blipFill>
            <p:spPr>
              <a:xfrm>
                <a:off x="4491612" y="2835102"/>
                <a:ext cx="281526" cy="701469"/>
              </a:xfrm>
              <a:prstGeom prst="rect">
                <a:avLst/>
              </a:prstGeom>
            </p:spPr>
          </p:pic>
          <p:pic>
            <p:nvPicPr>
              <p:cNvPr id="28" name="Picture 27"/>
              <p:cNvPicPr>
                <a:picLocks noChangeAspect="1"/>
              </p:cNvPicPr>
              <p:nvPr/>
            </p:nvPicPr>
            <p:blipFill>
              <a:blip r:embed="rId4"/>
              <a:stretch>
                <a:fillRect/>
              </a:stretch>
            </p:blipFill>
            <p:spPr>
              <a:xfrm>
                <a:off x="4529730" y="4579201"/>
                <a:ext cx="273040" cy="728107"/>
              </a:xfrm>
              <a:prstGeom prst="rect">
                <a:avLst/>
              </a:prstGeom>
            </p:spPr>
          </p:pic>
        </p:grpSp>
        <p:grpSp>
          <p:nvGrpSpPr>
            <p:cNvPr id="41" name="Group 40"/>
            <p:cNvGrpSpPr/>
            <p:nvPr/>
          </p:nvGrpSpPr>
          <p:grpSpPr>
            <a:xfrm>
              <a:off x="2072983" y="1281089"/>
              <a:ext cx="1195150" cy="4030419"/>
              <a:chOff x="2072983" y="1281089"/>
              <a:chExt cx="1195150" cy="4030419"/>
            </a:xfrm>
          </p:grpSpPr>
          <p:sp>
            <p:nvSpPr>
              <p:cNvPr id="11" name="TextBox 10"/>
              <p:cNvSpPr txBox="1"/>
              <p:nvPr/>
            </p:nvSpPr>
            <p:spPr>
              <a:xfrm>
                <a:off x="2072983" y="1281089"/>
                <a:ext cx="1195150" cy="478617"/>
              </a:xfrm>
              <a:prstGeom prst="rect">
                <a:avLst/>
              </a:prstGeom>
              <a:noFill/>
            </p:spPr>
            <p:txBody>
              <a:bodyPr wrap="square" rtlCol="0">
                <a:spAutoFit/>
              </a:bodyPr>
              <a:lstStyle/>
              <a:p>
                <a:pPr algn="ctr"/>
                <a:r>
                  <a:rPr lang="en-US" sz="2400" u="sng" dirty="0" smtClean="0"/>
                  <a:t>1</a:t>
                </a:r>
                <a:endParaRPr lang="en-US" sz="2400" b="1" i="1" u="sng" dirty="0" smtClean="0">
                  <a:solidFill>
                    <a:srgbClr val="D1282E"/>
                  </a:solidFill>
                </a:endParaRPr>
              </a:p>
            </p:txBody>
          </p:sp>
          <p:pic>
            <p:nvPicPr>
              <p:cNvPr id="29" name="Picture 28"/>
              <p:cNvPicPr>
                <a:picLocks noChangeAspect="1"/>
              </p:cNvPicPr>
              <p:nvPr/>
            </p:nvPicPr>
            <p:blipFill>
              <a:blip r:embed="rId3"/>
              <a:stretch>
                <a:fillRect/>
              </a:stretch>
            </p:blipFill>
            <p:spPr>
              <a:xfrm>
                <a:off x="2595739" y="1951552"/>
                <a:ext cx="281526" cy="701469"/>
              </a:xfrm>
              <a:prstGeom prst="rect">
                <a:avLst/>
              </a:prstGeom>
            </p:spPr>
          </p:pic>
          <p:pic>
            <p:nvPicPr>
              <p:cNvPr id="30" name="Picture 29"/>
              <p:cNvPicPr>
                <a:picLocks noChangeAspect="1"/>
              </p:cNvPicPr>
              <p:nvPr/>
            </p:nvPicPr>
            <p:blipFill>
              <a:blip r:embed="rId4"/>
              <a:stretch>
                <a:fillRect/>
              </a:stretch>
            </p:blipFill>
            <p:spPr>
              <a:xfrm>
                <a:off x="2633857" y="3695651"/>
                <a:ext cx="273040" cy="728107"/>
              </a:xfrm>
              <a:prstGeom prst="rect">
                <a:avLst/>
              </a:prstGeom>
            </p:spPr>
          </p:pic>
          <p:pic>
            <p:nvPicPr>
              <p:cNvPr id="31" name="Picture 30"/>
              <p:cNvPicPr>
                <a:picLocks noChangeAspect="1"/>
              </p:cNvPicPr>
              <p:nvPr/>
            </p:nvPicPr>
            <p:blipFill>
              <a:blip r:embed="rId3"/>
              <a:stretch>
                <a:fillRect/>
              </a:stretch>
            </p:blipFill>
            <p:spPr>
              <a:xfrm>
                <a:off x="2612675" y="2849004"/>
                <a:ext cx="281526" cy="701469"/>
              </a:xfrm>
              <a:prstGeom prst="rect">
                <a:avLst/>
              </a:prstGeom>
            </p:spPr>
          </p:pic>
          <p:pic>
            <p:nvPicPr>
              <p:cNvPr id="32" name="Picture 31"/>
              <p:cNvPicPr>
                <a:picLocks noChangeAspect="1"/>
              </p:cNvPicPr>
              <p:nvPr/>
            </p:nvPicPr>
            <p:blipFill>
              <a:blip r:embed="rId3"/>
              <a:stretch>
                <a:fillRect/>
              </a:stretch>
            </p:blipFill>
            <p:spPr>
              <a:xfrm>
                <a:off x="2612678" y="4610039"/>
                <a:ext cx="281526" cy="701469"/>
              </a:xfrm>
              <a:prstGeom prst="rect">
                <a:avLst/>
              </a:prstGeom>
            </p:spPr>
          </p:pic>
        </p:grpSp>
        <p:grpSp>
          <p:nvGrpSpPr>
            <p:cNvPr id="39" name="Group 38"/>
            <p:cNvGrpSpPr/>
            <p:nvPr/>
          </p:nvGrpSpPr>
          <p:grpSpPr>
            <a:xfrm>
              <a:off x="5104066" y="1298041"/>
              <a:ext cx="1262884" cy="4030419"/>
              <a:chOff x="5967649" y="1298041"/>
              <a:chExt cx="1262884" cy="4030419"/>
            </a:xfrm>
          </p:grpSpPr>
          <p:sp>
            <p:nvSpPr>
              <p:cNvPr id="33" name="TextBox 32"/>
              <p:cNvSpPr txBox="1"/>
              <p:nvPr/>
            </p:nvSpPr>
            <p:spPr>
              <a:xfrm>
                <a:off x="5967649" y="1298041"/>
                <a:ext cx="1262884" cy="461665"/>
              </a:xfrm>
              <a:prstGeom prst="rect">
                <a:avLst/>
              </a:prstGeom>
              <a:noFill/>
            </p:spPr>
            <p:txBody>
              <a:bodyPr wrap="square" rtlCol="0">
                <a:spAutoFit/>
              </a:bodyPr>
              <a:lstStyle/>
              <a:p>
                <a:pPr algn="ctr"/>
                <a:r>
                  <a:rPr lang="en-US" sz="2400" u="sng" dirty="0" smtClean="0"/>
                  <a:t>3</a:t>
                </a:r>
                <a:endParaRPr lang="en-US" sz="2400" b="1" i="1" u="sng" dirty="0" smtClean="0">
                  <a:solidFill>
                    <a:srgbClr val="D1282E"/>
                  </a:solidFill>
                </a:endParaRPr>
              </a:p>
            </p:txBody>
          </p:sp>
          <p:pic>
            <p:nvPicPr>
              <p:cNvPr id="34" name="Picture 33"/>
              <p:cNvPicPr>
                <a:picLocks noChangeAspect="1"/>
              </p:cNvPicPr>
              <p:nvPr/>
            </p:nvPicPr>
            <p:blipFill>
              <a:blip r:embed="rId3"/>
              <a:stretch>
                <a:fillRect/>
              </a:stretch>
            </p:blipFill>
            <p:spPr>
              <a:xfrm>
                <a:off x="6490405" y="1968504"/>
                <a:ext cx="281526" cy="701469"/>
              </a:xfrm>
              <a:prstGeom prst="rect">
                <a:avLst/>
              </a:prstGeom>
            </p:spPr>
          </p:pic>
          <p:pic>
            <p:nvPicPr>
              <p:cNvPr id="36" name="Picture 35"/>
              <p:cNvPicPr>
                <a:picLocks noChangeAspect="1"/>
              </p:cNvPicPr>
              <p:nvPr/>
            </p:nvPicPr>
            <p:blipFill>
              <a:blip r:embed="rId3"/>
              <a:stretch>
                <a:fillRect/>
              </a:stretch>
            </p:blipFill>
            <p:spPr>
              <a:xfrm>
                <a:off x="6507341" y="2865956"/>
                <a:ext cx="281526" cy="701469"/>
              </a:xfrm>
              <a:prstGeom prst="rect">
                <a:avLst/>
              </a:prstGeom>
            </p:spPr>
          </p:pic>
          <p:pic>
            <p:nvPicPr>
              <p:cNvPr id="37" name="Picture 36"/>
              <p:cNvPicPr>
                <a:picLocks noChangeAspect="1"/>
              </p:cNvPicPr>
              <p:nvPr/>
            </p:nvPicPr>
            <p:blipFill>
              <a:blip r:embed="rId3"/>
              <a:stretch>
                <a:fillRect/>
              </a:stretch>
            </p:blipFill>
            <p:spPr>
              <a:xfrm>
                <a:off x="6507344" y="4626991"/>
                <a:ext cx="281526" cy="701469"/>
              </a:xfrm>
              <a:prstGeom prst="rect">
                <a:avLst/>
              </a:prstGeom>
            </p:spPr>
          </p:pic>
          <p:pic>
            <p:nvPicPr>
              <p:cNvPr id="38" name="Picture 37"/>
              <p:cNvPicPr>
                <a:picLocks noChangeAspect="1"/>
              </p:cNvPicPr>
              <p:nvPr/>
            </p:nvPicPr>
            <p:blipFill>
              <a:blip r:embed="rId3"/>
              <a:stretch>
                <a:fillRect/>
              </a:stretch>
            </p:blipFill>
            <p:spPr>
              <a:xfrm>
                <a:off x="6507344" y="3678743"/>
                <a:ext cx="281526" cy="701469"/>
              </a:xfrm>
              <a:prstGeom prst="rect">
                <a:avLst/>
              </a:prstGeom>
            </p:spPr>
          </p:pic>
        </p:grpSp>
      </p:grpSp>
      <p:sp>
        <p:nvSpPr>
          <p:cNvPr id="45" name="Right Arrow 44"/>
          <p:cNvSpPr/>
          <p:nvPr/>
        </p:nvSpPr>
        <p:spPr>
          <a:xfrm>
            <a:off x="2336808" y="3318933"/>
            <a:ext cx="795866" cy="3259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391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toy examples</a:t>
            </a:r>
            <a:endParaRPr lang="en-US" dirty="0"/>
          </a:p>
        </p:txBody>
      </p:sp>
      <p:grpSp>
        <p:nvGrpSpPr>
          <p:cNvPr id="43" name="Group 42"/>
          <p:cNvGrpSpPr/>
          <p:nvPr/>
        </p:nvGrpSpPr>
        <p:grpSpPr>
          <a:xfrm>
            <a:off x="491028" y="1495434"/>
            <a:ext cx="4453483" cy="4306911"/>
            <a:chOff x="1913467" y="1281089"/>
            <a:chExt cx="4453483" cy="4306911"/>
          </a:xfrm>
        </p:grpSpPr>
        <p:sp>
          <p:nvSpPr>
            <p:cNvPr id="42" name="Rectangle 41"/>
            <p:cNvSpPr/>
            <p:nvPr/>
          </p:nvSpPr>
          <p:spPr>
            <a:xfrm>
              <a:off x="1913467" y="1281089"/>
              <a:ext cx="4453483" cy="430691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3630812" y="1281089"/>
              <a:ext cx="1296797" cy="4026219"/>
              <a:chOff x="3986405" y="1281089"/>
              <a:chExt cx="1296797" cy="4026219"/>
            </a:xfrm>
          </p:grpSpPr>
          <p:sp>
            <p:nvSpPr>
              <p:cNvPr id="12" name="TextBox 11"/>
              <p:cNvSpPr txBox="1"/>
              <p:nvPr/>
            </p:nvSpPr>
            <p:spPr>
              <a:xfrm>
                <a:off x="3986405" y="1281089"/>
                <a:ext cx="1296797" cy="463070"/>
              </a:xfrm>
              <a:prstGeom prst="rect">
                <a:avLst/>
              </a:prstGeom>
              <a:noFill/>
            </p:spPr>
            <p:txBody>
              <a:bodyPr wrap="square" rtlCol="0">
                <a:spAutoFit/>
              </a:bodyPr>
              <a:lstStyle/>
              <a:p>
                <a:pPr algn="ctr"/>
                <a:r>
                  <a:rPr lang="en-US" sz="2400" u="sng" dirty="0" smtClean="0"/>
                  <a:t>2</a:t>
                </a:r>
                <a:endParaRPr lang="en-US" sz="2400" b="1" u="sng" dirty="0" smtClean="0">
                  <a:solidFill>
                    <a:srgbClr val="D1282E"/>
                  </a:solidFill>
                </a:endParaRPr>
              </a:p>
            </p:txBody>
          </p:sp>
          <p:pic>
            <p:nvPicPr>
              <p:cNvPr id="25" name="Picture 24"/>
              <p:cNvPicPr>
                <a:picLocks noChangeAspect="1"/>
              </p:cNvPicPr>
              <p:nvPr/>
            </p:nvPicPr>
            <p:blipFill>
              <a:blip r:embed="rId3"/>
              <a:stretch>
                <a:fillRect/>
              </a:stretch>
            </p:blipFill>
            <p:spPr>
              <a:xfrm>
                <a:off x="4474676" y="1937650"/>
                <a:ext cx="281526" cy="701469"/>
              </a:xfrm>
              <a:prstGeom prst="rect">
                <a:avLst/>
              </a:prstGeom>
            </p:spPr>
          </p:pic>
          <p:pic>
            <p:nvPicPr>
              <p:cNvPr id="26" name="Picture 25"/>
              <p:cNvPicPr>
                <a:picLocks noChangeAspect="1"/>
              </p:cNvPicPr>
              <p:nvPr/>
            </p:nvPicPr>
            <p:blipFill>
              <a:blip r:embed="rId4"/>
              <a:stretch>
                <a:fillRect/>
              </a:stretch>
            </p:blipFill>
            <p:spPr>
              <a:xfrm>
                <a:off x="4512794" y="3681749"/>
                <a:ext cx="273040" cy="728107"/>
              </a:xfrm>
              <a:prstGeom prst="rect">
                <a:avLst/>
              </a:prstGeom>
            </p:spPr>
          </p:pic>
          <p:pic>
            <p:nvPicPr>
              <p:cNvPr id="27" name="Picture 26"/>
              <p:cNvPicPr>
                <a:picLocks noChangeAspect="1"/>
              </p:cNvPicPr>
              <p:nvPr/>
            </p:nvPicPr>
            <p:blipFill>
              <a:blip r:embed="rId3"/>
              <a:stretch>
                <a:fillRect/>
              </a:stretch>
            </p:blipFill>
            <p:spPr>
              <a:xfrm>
                <a:off x="4491612" y="2835102"/>
                <a:ext cx="281526" cy="701469"/>
              </a:xfrm>
              <a:prstGeom prst="rect">
                <a:avLst/>
              </a:prstGeom>
            </p:spPr>
          </p:pic>
          <p:pic>
            <p:nvPicPr>
              <p:cNvPr id="28" name="Picture 27"/>
              <p:cNvPicPr>
                <a:picLocks noChangeAspect="1"/>
              </p:cNvPicPr>
              <p:nvPr/>
            </p:nvPicPr>
            <p:blipFill>
              <a:blip r:embed="rId4"/>
              <a:stretch>
                <a:fillRect/>
              </a:stretch>
            </p:blipFill>
            <p:spPr>
              <a:xfrm>
                <a:off x="4529730" y="4579201"/>
                <a:ext cx="273040" cy="728107"/>
              </a:xfrm>
              <a:prstGeom prst="rect">
                <a:avLst/>
              </a:prstGeom>
            </p:spPr>
          </p:pic>
        </p:grpSp>
        <p:grpSp>
          <p:nvGrpSpPr>
            <p:cNvPr id="41" name="Group 40"/>
            <p:cNvGrpSpPr/>
            <p:nvPr/>
          </p:nvGrpSpPr>
          <p:grpSpPr>
            <a:xfrm>
              <a:off x="2072983" y="1281089"/>
              <a:ext cx="1195150" cy="4030419"/>
              <a:chOff x="2072983" y="1281089"/>
              <a:chExt cx="1195150" cy="4030419"/>
            </a:xfrm>
          </p:grpSpPr>
          <p:sp>
            <p:nvSpPr>
              <p:cNvPr id="11" name="TextBox 10"/>
              <p:cNvSpPr txBox="1"/>
              <p:nvPr/>
            </p:nvSpPr>
            <p:spPr>
              <a:xfrm>
                <a:off x="2072983" y="1281089"/>
                <a:ext cx="1195150" cy="478617"/>
              </a:xfrm>
              <a:prstGeom prst="rect">
                <a:avLst/>
              </a:prstGeom>
              <a:noFill/>
            </p:spPr>
            <p:txBody>
              <a:bodyPr wrap="square" rtlCol="0">
                <a:spAutoFit/>
              </a:bodyPr>
              <a:lstStyle/>
              <a:p>
                <a:pPr algn="ctr"/>
                <a:r>
                  <a:rPr lang="en-US" sz="2400" u="sng" dirty="0" smtClean="0"/>
                  <a:t>1</a:t>
                </a:r>
                <a:endParaRPr lang="en-US" sz="2400" b="1" i="1" u="sng" dirty="0" smtClean="0">
                  <a:solidFill>
                    <a:srgbClr val="D1282E"/>
                  </a:solidFill>
                </a:endParaRPr>
              </a:p>
            </p:txBody>
          </p:sp>
          <p:pic>
            <p:nvPicPr>
              <p:cNvPr id="29" name="Picture 28"/>
              <p:cNvPicPr>
                <a:picLocks noChangeAspect="1"/>
              </p:cNvPicPr>
              <p:nvPr/>
            </p:nvPicPr>
            <p:blipFill>
              <a:blip r:embed="rId3"/>
              <a:stretch>
                <a:fillRect/>
              </a:stretch>
            </p:blipFill>
            <p:spPr>
              <a:xfrm>
                <a:off x="2595739" y="1951552"/>
                <a:ext cx="281526" cy="701469"/>
              </a:xfrm>
              <a:prstGeom prst="rect">
                <a:avLst/>
              </a:prstGeom>
            </p:spPr>
          </p:pic>
          <p:pic>
            <p:nvPicPr>
              <p:cNvPr id="30" name="Picture 29"/>
              <p:cNvPicPr>
                <a:picLocks noChangeAspect="1"/>
              </p:cNvPicPr>
              <p:nvPr/>
            </p:nvPicPr>
            <p:blipFill>
              <a:blip r:embed="rId4"/>
              <a:stretch>
                <a:fillRect/>
              </a:stretch>
            </p:blipFill>
            <p:spPr>
              <a:xfrm>
                <a:off x="2633857" y="3695651"/>
                <a:ext cx="273040" cy="728107"/>
              </a:xfrm>
              <a:prstGeom prst="rect">
                <a:avLst/>
              </a:prstGeom>
            </p:spPr>
          </p:pic>
          <p:pic>
            <p:nvPicPr>
              <p:cNvPr id="31" name="Picture 30"/>
              <p:cNvPicPr>
                <a:picLocks noChangeAspect="1"/>
              </p:cNvPicPr>
              <p:nvPr/>
            </p:nvPicPr>
            <p:blipFill>
              <a:blip r:embed="rId3"/>
              <a:stretch>
                <a:fillRect/>
              </a:stretch>
            </p:blipFill>
            <p:spPr>
              <a:xfrm>
                <a:off x="2612675" y="2849004"/>
                <a:ext cx="281526" cy="701469"/>
              </a:xfrm>
              <a:prstGeom prst="rect">
                <a:avLst/>
              </a:prstGeom>
            </p:spPr>
          </p:pic>
          <p:pic>
            <p:nvPicPr>
              <p:cNvPr id="32" name="Picture 31"/>
              <p:cNvPicPr>
                <a:picLocks noChangeAspect="1"/>
              </p:cNvPicPr>
              <p:nvPr/>
            </p:nvPicPr>
            <p:blipFill>
              <a:blip r:embed="rId3"/>
              <a:stretch>
                <a:fillRect/>
              </a:stretch>
            </p:blipFill>
            <p:spPr>
              <a:xfrm>
                <a:off x="2612678" y="4610039"/>
                <a:ext cx="281526" cy="701469"/>
              </a:xfrm>
              <a:prstGeom prst="rect">
                <a:avLst/>
              </a:prstGeom>
            </p:spPr>
          </p:pic>
        </p:grpSp>
        <p:grpSp>
          <p:nvGrpSpPr>
            <p:cNvPr id="39" name="Group 38"/>
            <p:cNvGrpSpPr/>
            <p:nvPr/>
          </p:nvGrpSpPr>
          <p:grpSpPr>
            <a:xfrm>
              <a:off x="5104066" y="1298041"/>
              <a:ext cx="1262884" cy="4030419"/>
              <a:chOff x="5967649" y="1298041"/>
              <a:chExt cx="1262884" cy="4030419"/>
            </a:xfrm>
          </p:grpSpPr>
          <p:sp>
            <p:nvSpPr>
              <p:cNvPr id="33" name="TextBox 32"/>
              <p:cNvSpPr txBox="1"/>
              <p:nvPr/>
            </p:nvSpPr>
            <p:spPr>
              <a:xfrm>
                <a:off x="5967649" y="1298041"/>
                <a:ext cx="1262884" cy="461665"/>
              </a:xfrm>
              <a:prstGeom prst="rect">
                <a:avLst/>
              </a:prstGeom>
              <a:noFill/>
            </p:spPr>
            <p:txBody>
              <a:bodyPr wrap="square" rtlCol="0">
                <a:spAutoFit/>
              </a:bodyPr>
              <a:lstStyle/>
              <a:p>
                <a:pPr algn="ctr"/>
                <a:r>
                  <a:rPr lang="en-US" sz="2400" u="sng" dirty="0" smtClean="0"/>
                  <a:t>3</a:t>
                </a:r>
                <a:endParaRPr lang="en-US" sz="2400" b="1" i="1" u="sng" dirty="0" smtClean="0">
                  <a:solidFill>
                    <a:srgbClr val="D1282E"/>
                  </a:solidFill>
                </a:endParaRPr>
              </a:p>
            </p:txBody>
          </p:sp>
          <p:pic>
            <p:nvPicPr>
              <p:cNvPr id="34" name="Picture 33"/>
              <p:cNvPicPr>
                <a:picLocks noChangeAspect="1"/>
              </p:cNvPicPr>
              <p:nvPr/>
            </p:nvPicPr>
            <p:blipFill>
              <a:blip r:embed="rId3"/>
              <a:stretch>
                <a:fillRect/>
              </a:stretch>
            </p:blipFill>
            <p:spPr>
              <a:xfrm>
                <a:off x="6490405" y="1968504"/>
                <a:ext cx="281526" cy="701469"/>
              </a:xfrm>
              <a:prstGeom prst="rect">
                <a:avLst/>
              </a:prstGeom>
            </p:spPr>
          </p:pic>
          <p:pic>
            <p:nvPicPr>
              <p:cNvPr id="36" name="Picture 35"/>
              <p:cNvPicPr>
                <a:picLocks noChangeAspect="1"/>
              </p:cNvPicPr>
              <p:nvPr/>
            </p:nvPicPr>
            <p:blipFill>
              <a:blip r:embed="rId3"/>
              <a:stretch>
                <a:fillRect/>
              </a:stretch>
            </p:blipFill>
            <p:spPr>
              <a:xfrm>
                <a:off x="6507341" y="2865956"/>
                <a:ext cx="281526" cy="701469"/>
              </a:xfrm>
              <a:prstGeom prst="rect">
                <a:avLst/>
              </a:prstGeom>
            </p:spPr>
          </p:pic>
          <p:pic>
            <p:nvPicPr>
              <p:cNvPr id="37" name="Picture 36"/>
              <p:cNvPicPr>
                <a:picLocks noChangeAspect="1"/>
              </p:cNvPicPr>
              <p:nvPr/>
            </p:nvPicPr>
            <p:blipFill>
              <a:blip r:embed="rId3"/>
              <a:stretch>
                <a:fillRect/>
              </a:stretch>
            </p:blipFill>
            <p:spPr>
              <a:xfrm>
                <a:off x="6507344" y="4626991"/>
                <a:ext cx="281526" cy="701469"/>
              </a:xfrm>
              <a:prstGeom prst="rect">
                <a:avLst/>
              </a:prstGeom>
            </p:spPr>
          </p:pic>
          <p:pic>
            <p:nvPicPr>
              <p:cNvPr id="38" name="Picture 37"/>
              <p:cNvPicPr>
                <a:picLocks noChangeAspect="1"/>
              </p:cNvPicPr>
              <p:nvPr/>
            </p:nvPicPr>
            <p:blipFill>
              <a:blip r:embed="rId3"/>
              <a:stretch>
                <a:fillRect/>
              </a:stretch>
            </p:blipFill>
            <p:spPr>
              <a:xfrm>
                <a:off x="6507344" y="3678743"/>
                <a:ext cx="281526" cy="701469"/>
              </a:xfrm>
              <a:prstGeom prst="rect">
                <a:avLst/>
              </a:prstGeom>
            </p:spPr>
          </p:pic>
        </p:grpSp>
      </p:grpSp>
      <p:sp>
        <p:nvSpPr>
          <p:cNvPr id="3" name="TextBox 2"/>
          <p:cNvSpPr txBox="1"/>
          <p:nvPr/>
        </p:nvSpPr>
        <p:spPr>
          <a:xfrm>
            <a:off x="5452533" y="1538250"/>
            <a:ext cx="2353734" cy="923330"/>
          </a:xfrm>
          <a:prstGeom prst="rect">
            <a:avLst/>
          </a:prstGeom>
          <a:noFill/>
        </p:spPr>
        <p:txBody>
          <a:bodyPr wrap="square" rtlCol="0">
            <a:spAutoFit/>
          </a:bodyPr>
          <a:lstStyle/>
          <a:p>
            <a:r>
              <a:rPr lang="en-US" i="1" dirty="0" smtClean="0"/>
              <a:t>P(S1)    = 0.5</a:t>
            </a:r>
          </a:p>
          <a:p>
            <a:r>
              <a:rPr lang="en-US" i="1" dirty="0" smtClean="0"/>
              <a:t>P(S1|R) = 0.75</a:t>
            </a:r>
          </a:p>
          <a:p>
            <a:r>
              <a:rPr lang="en-US" i="1" dirty="0" smtClean="0"/>
              <a:t>P(S1|B) = 0.25</a:t>
            </a:r>
          </a:p>
        </p:txBody>
      </p:sp>
      <p:sp>
        <p:nvSpPr>
          <p:cNvPr id="35" name="TextBox 34"/>
          <p:cNvSpPr txBox="1"/>
          <p:nvPr/>
        </p:nvSpPr>
        <p:spPr>
          <a:xfrm>
            <a:off x="5435603" y="3028357"/>
            <a:ext cx="2353734" cy="923330"/>
          </a:xfrm>
          <a:prstGeom prst="rect">
            <a:avLst/>
          </a:prstGeom>
          <a:noFill/>
        </p:spPr>
        <p:txBody>
          <a:bodyPr wrap="square" rtlCol="0">
            <a:spAutoFit/>
          </a:bodyPr>
          <a:lstStyle/>
          <a:p>
            <a:r>
              <a:rPr lang="en-US" i="1" dirty="0" smtClean="0"/>
              <a:t>P(S2)    = 0.5</a:t>
            </a:r>
          </a:p>
          <a:p>
            <a:r>
              <a:rPr lang="en-US" i="1" dirty="0" smtClean="0"/>
              <a:t>P(S2|R) = 0.5</a:t>
            </a:r>
          </a:p>
          <a:p>
            <a:r>
              <a:rPr lang="en-US" i="1" dirty="0" smtClean="0"/>
              <a:t>P(S2|B) = 0.5</a:t>
            </a:r>
          </a:p>
        </p:txBody>
      </p:sp>
      <p:sp>
        <p:nvSpPr>
          <p:cNvPr id="46" name="TextBox 45"/>
          <p:cNvSpPr txBox="1"/>
          <p:nvPr/>
        </p:nvSpPr>
        <p:spPr>
          <a:xfrm>
            <a:off x="5469469" y="4447403"/>
            <a:ext cx="2353734" cy="923330"/>
          </a:xfrm>
          <a:prstGeom prst="rect">
            <a:avLst/>
          </a:prstGeom>
          <a:noFill/>
        </p:spPr>
        <p:txBody>
          <a:bodyPr wrap="square" rtlCol="0">
            <a:spAutoFit/>
          </a:bodyPr>
          <a:lstStyle/>
          <a:p>
            <a:r>
              <a:rPr lang="en-US" i="1" dirty="0" smtClean="0"/>
              <a:t>P(S3)    = 0.5</a:t>
            </a:r>
          </a:p>
          <a:p>
            <a:r>
              <a:rPr lang="en-US" i="1" dirty="0" smtClean="0"/>
              <a:t>P(S3|R) = 1</a:t>
            </a:r>
          </a:p>
          <a:p>
            <a:r>
              <a:rPr lang="en-US" i="1" dirty="0" smtClean="0"/>
              <a:t>P(S3|B) = 0</a:t>
            </a:r>
          </a:p>
        </p:txBody>
      </p:sp>
      <p:pic>
        <p:nvPicPr>
          <p:cNvPr id="7" name="Picture 6"/>
          <p:cNvPicPr>
            <a:picLocks noChangeAspect="1"/>
          </p:cNvPicPr>
          <p:nvPr/>
        </p:nvPicPr>
        <p:blipFill>
          <a:blip r:embed="rId5"/>
          <a:stretch>
            <a:fillRect/>
          </a:stretch>
        </p:blipFill>
        <p:spPr>
          <a:xfrm>
            <a:off x="7497236" y="3141952"/>
            <a:ext cx="651933" cy="651933"/>
          </a:xfrm>
          <a:prstGeom prst="rect">
            <a:avLst/>
          </a:prstGeom>
        </p:spPr>
      </p:pic>
      <p:pic>
        <p:nvPicPr>
          <p:cNvPr id="8" name="Picture 7"/>
          <p:cNvPicPr>
            <a:picLocks noChangeAspect="1"/>
          </p:cNvPicPr>
          <p:nvPr/>
        </p:nvPicPr>
        <p:blipFill>
          <a:blip r:embed="rId6"/>
          <a:stretch>
            <a:fillRect/>
          </a:stretch>
        </p:blipFill>
        <p:spPr>
          <a:xfrm>
            <a:off x="7533523" y="1707320"/>
            <a:ext cx="615650" cy="735776"/>
          </a:xfrm>
          <a:prstGeom prst="rect">
            <a:avLst/>
          </a:prstGeom>
        </p:spPr>
      </p:pic>
      <p:pic>
        <p:nvPicPr>
          <p:cNvPr id="47" name="Picture 46"/>
          <p:cNvPicPr>
            <a:picLocks noChangeAspect="1"/>
          </p:cNvPicPr>
          <p:nvPr/>
        </p:nvPicPr>
        <p:blipFill>
          <a:blip r:embed="rId6"/>
          <a:stretch>
            <a:fillRect/>
          </a:stretch>
        </p:blipFill>
        <p:spPr>
          <a:xfrm>
            <a:off x="7515378" y="4549319"/>
            <a:ext cx="615650" cy="735776"/>
          </a:xfrm>
          <a:prstGeom prst="rect">
            <a:avLst/>
          </a:prstGeom>
        </p:spPr>
      </p:pic>
    </p:spTree>
    <p:extLst>
      <p:ext uri="{BB962C8B-B14F-4D97-AF65-F5344CB8AC3E}">
        <p14:creationId xmlns:p14="http://schemas.microsoft.com/office/powerpoint/2010/main" val="29194472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implications</a:t>
            </a:r>
            <a:endParaRPr lang="en-US" dirty="0"/>
          </a:p>
        </p:txBody>
      </p:sp>
      <p:sp>
        <p:nvSpPr>
          <p:cNvPr id="4" name="TextBox 3"/>
          <p:cNvSpPr txBox="1"/>
          <p:nvPr/>
        </p:nvSpPr>
        <p:spPr>
          <a:xfrm>
            <a:off x="338670" y="1066805"/>
            <a:ext cx="8331197" cy="4524316"/>
          </a:xfrm>
          <a:prstGeom prst="rect">
            <a:avLst/>
          </a:prstGeom>
          <a:noFill/>
        </p:spPr>
        <p:txBody>
          <a:bodyPr wrap="square" rtlCol="0">
            <a:spAutoFit/>
          </a:bodyPr>
          <a:lstStyle/>
          <a:p>
            <a:r>
              <a:rPr lang="en-US" dirty="0" smtClean="0"/>
              <a:t>Selection bias within data affects </a:t>
            </a:r>
            <a:r>
              <a:rPr lang="en-US" dirty="0" smtClean="0">
                <a:solidFill>
                  <a:srgbClr val="D1282E"/>
                </a:solidFill>
              </a:rPr>
              <a:t>generalizability</a:t>
            </a:r>
            <a:r>
              <a:rPr lang="en-US" dirty="0" smtClean="0"/>
              <a:t> of results and potentially the </a:t>
            </a:r>
            <a:r>
              <a:rPr lang="en-US" dirty="0" err="1" smtClean="0">
                <a:solidFill>
                  <a:srgbClr val="D1282E"/>
                </a:solidFill>
              </a:rPr>
              <a:t>identifiability</a:t>
            </a:r>
            <a:r>
              <a:rPr lang="en-US" dirty="0" smtClean="0">
                <a:solidFill>
                  <a:srgbClr val="D1282E"/>
                </a:solidFill>
              </a:rPr>
              <a:t> </a:t>
            </a:r>
            <a:r>
              <a:rPr lang="en-US" dirty="0" smtClean="0"/>
              <a:t>of model parameters.</a:t>
            </a:r>
          </a:p>
          <a:p>
            <a:endParaRPr lang="en-US" dirty="0"/>
          </a:p>
          <a:p>
            <a:r>
              <a:rPr lang="en-US" u="sng" dirty="0" smtClean="0">
                <a:solidFill>
                  <a:srgbClr val="D1282E"/>
                </a:solidFill>
              </a:rPr>
              <a:t>Generalizability:</a:t>
            </a:r>
          </a:p>
          <a:p>
            <a:r>
              <a:rPr lang="en-US" dirty="0" smtClean="0"/>
              <a:t>Does your model represent the population at large?</a:t>
            </a:r>
          </a:p>
          <a:p>
            <a:r>
              <a:rPr lang="en-US" dirty="0" smtClean="0"/>
              <a:t>Does your prediction match the production results?</a:t>
            </a:r>
          </a:p>
          <a:p>
            <a:r>
              <a:rPr lang="en-US" dirty="0" smtClean="0"/>
              <a:t>Is your statistic representative of the greater population?</a:t>
            </a:r>
          </a:p>
          <a:p>
            <a:endParaRPr lang="en-US" dirty="0"/>
          </a:p>
          <a:p>
            <a:endParaRPr lang="en-US" dirty="0" smtClean="0"/>
          </a:p>
          <a:p>
            <a:r>
              <a:rPr lang="en-US" dirty="0" err="1" smtClean="0">
                <a:solidFill>
                  <a:srgbClr val="D1282E"/>
                </a:solidFill>
              </a:rPr>
              <a:t>Identifiability</a:t>
            </a:r>
            <a:r>
              <a:rPr lang="en-US" dirty="0" smtClean="0">
                <a:solidFill>
                  <a:srgbClr val="D1282E"/>
                </a:solidFill>
              </a:rPr>
              <a:t>:</a:t>
            </a:r>
            <a:endParaRPr lang="en-US" dirty="0" smtClean="0">
              <a:solidFill>
                <a:srgbClr val="000000"/>
              </a:solidFill>
            </a:endParaRPr>
          </a:p>
          <a:p>
            <a:r>
              <a:rPr lang="en-US" dirty="0" smtClean="0">
                <a:solidFill>
                  <a:srgbClr val="000000"/>
                </a:solidFill>
              </a:rPr>
              <a:t>Can you learn a model, parameter or statistic given the data at hand?</a:t>
            </a:r>
          </a:p>
          <a:p>
            <a:endParaRPr lang="en-US" dirty="0">
              <a:solidFill>
                <a:srgbClr val="000000"/>
              </a:solidFill>
            </a:endParaRPr>
          </a:p>
          <a:p>
            <a:r>
              <a:rPr lang="en-US" dirty="0" err="1" smtClean="0">
                <a:solidFill>
                  <a:srgbClr val="000000"/>
                </a:solidFill>
              </a:rPr>
              <a:t>e.g</a:t>
            </a:r>
            <a:r>
              <a:rPr lang="en-US" dirty="0" smtClean="0">
                <a:solidFill>
                  <a:srgbClr val="000000"/>
                </a:solidFill>
              </a:rPr>
              <a:t>, </a:t>
            </a:r>
          </a:p>
          <a:p>
            <a:r>
              <a:rPr lang="en-US" dirty="0" smtClean="0">
                <a:solidFill>
                  <a:srgbClr val="000000"/>
                </a:solidFill>
              </a:rPr>
              <a:t>in previous example, sample 3. Let’s assume we want to know the average sales for blue figures, i.e., E[</a:t>
            </a:r>
            <a:r>
              <a:rPr lang="en-US" dirty="0" err="1" smtClean="0">
                <a:solidFill>
                  <a:srgbClr val="000000"/>
                </a:solidFill>
              </a:rPr>
              <a:t>Sales|B</a:t>
            </a:r>
            <a:r>
              <a:rPr lang="en-US" dirty="0" smtClean="0">
                <a:solidFill>
                  <a:srgbClr val="000000"/>
                </a:solidFill>
              </a:rPr>
              <a:t>]. Because P(</a:t>
            </a:r>
            <a:r>
              <a:rPr lang="en-US" dirty="0" smtClean="0">
                <a:solidFill>
                  <a:srgbClr val="000000"/>
                </a:solidFill>
              </a:rPr>
              <a:t>Samp3</a:t>
            </a:r>
            <a:r>
              <a:rPr lang="en-US" dirty="0" smtClean="0">
                <a:solidFill>
                  <a:srgbClr val="000000"/>
                </a:solidFill>
              </a:rPr>
              <a:t>|B)=0, we can not learn this parameter from the data.</a:t>
            </a:r>
            <a:endParaRPr lang="en-US" dirty="0" smtClean="0">
              <a:solidFill>
                <a:srgbClr val="D1282E"/>
              </a:solidFill>
            </a:endParaRPr>
          </a:p>
        </p:txBody>
      </p:sp>
    </p:spTree>
    <p:extLst>
      <p:ext uri="{BB962C8B-B14F-4D97-AF65-F5344CB8AC3E}">
        <p14:creationId xmlns:p14="http://schemas.microsoft.com/office/powerpoint/2010/main" val="32620332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implications</a:t>
            </a:r>
            <a:endParaRPr lang="en-US" dirty="0"/>
          </a:p>
        </p:txBody>
      </p:sp>
      <p:sp>
        <p:nvSpPr>
          <p:cNvPr id="4" name="TextBox 3"/>
          <p:cNvSpPr txBox="1"/>
          <p:nvPr/>
        </p:nvSpPr>
        <p:spPr>
          <a:xfrm>
            <a:off x="338670" y="1066805"/>
            <a:ext cx="8331197" cy="4524316"/>
          </a:xfrm>
          <a:prstGeom prst="rect">
            <a:avLst/>
          </a:prstGeom>
          <a:noFill/>
        </p:spPr>
        <p:txBody>
          <a:bodyPr wrap="square" rtlCol="0">
            <a:spAutoFit/>
          </a:bodyPr>
          <a:lstStyle/>
          <a:p>
            <a:r>
              <a:rPr lang="en-US" dirty="0" smtClean="0"/>
              <a:t>Selection bias within data affects </a:t>
            </a:r>
            <a:r>
              <a:rPr lang="en-US" dirty="0" smtClean="0">
                <a:solidFill>
                  <a:srgbClr val="D1282E"/>
                </a:solidFill>
              </a:rPr>
              <a:t>generalizability</a:t>
            </a:r>
            <a:r>
              <a:rPr lang="en-US" dirty="0" smtClean="0"/>
              <a:t> of results and potentially the </a:t>
            </a:r>
            <a:r>
              <a:rPr lang="en-US" dirty="0" err="1" smtClean="0">
                <a:solidFill>
                  <a:srgbClr val="D1282E"/>
                </a:solidFill>
              </a:rPr>
              <a:t>identifiability</a:t>
            </a:r>
            <a:r>
              <a:rPr lang="en-US" dirty="0" smtClean="0">
                <a:solidFill>
                  <a:srgbClr val="D1282E"/>
                </a:solidFill>
              </a:rPr>
              <a:t> </a:t>
            </a:r>
            <a:r>
              <a:rPr lang="en-US" dirty="0" smtClean="0"/>
              <a:t>of model parameters.</a:t>
            </a:r>
          </a:p>
          <a:p>
            <a:endParaRPr lang="en-US" dirty="0"/>
          </a:p>
          <a:p>
            <a:r>
              <a:rPr lang="en-US" u="sng" dirty="0" smtClean="0">
                <a:solidFill>
                  <a:srgbClr val="D1282E"/>
                </a:solidFill>
              </a:rPr>
              <a:t>Generalizability:</a:t>
            </a:r>
          </a:p>
          <a:p>
            <a:r>
              <a:rPr lang="en-US" dirty="0" smtClean="0"/>
              <a:t>Does your model represent the population at large?</a:t>
            </a:r>
          </a:p>
          <a:p>
            <a:r>
              <a:rPr lang="en-US" dirty="0" smtClean="0"/>
              <a:t>Does your prediction match the production results?</a:t>
            </a:r>
          </a:p>
          <a:p>
            <a:r>
              <a:rPr lang="en-US" dirty="0" smtClean="0"/>
              <a:t>Is your statistic representative of the greater population?</a:t>
            </a:r>
          </a:p>
          <a:p>
            <a:endParaRPr lang="en-US" dirty="0"/>
          </a:p>
          <a:p>
            <a:endParaRPr lang="en-US" dirty="0" smtClean="0"/>
          </a:p>
          <a:p>
            <a:r>
              <a:rPr lang="en-US" dirty="0" err="1" smtClean="0">
                <a:solidFill>
                  <a:srgbClr val="D1282E"/>
                </a:solidFill>
              </a:rPr>
              <a:t>Identifiability</a:t>
            </a:r>
            <a:r>
              <a:rPr lang="en-US" dirty="0" smtClean="0">
                <a:solidFill>
                  <a:srgbClr val="D1282E"/>
                </a:solidFill>
              </a:rPr>
              <a:t>:</a:t>
            </a:r>
            <a:endParaRPr lang="en-US" dirty="0" smtClean="0">
              <a:solidFill>
                <a:srgbClr val="000000"/>
              </a:solidFill>
            </a:endParaRPr>
          </a:p>
          <a:p>
            <a:r>
              <a:rPr lang="en-US" dirty="0" smtClean="0">
                <a:solidFill>
                  <a:srgbClr val="000000"/>
                </a:solidFill>
              </a:rPr>
              <a:t>Can you learn a model, parameter or statistic given the data at hand?</a:t>
            </a:r>
          </a:p>
          <a:p>
            <a:endParaRPr lang="en-US" dirty="0">
              <a:solidFill>
                <a:srgbClr val="000000"/>
              </a:solidFill>
            </a:endParaRPr>
          </a:p>
          <a:p>
            <a:r>
              <a:rPr lang="en-US" dirty="0" err="1" smtClean="0">
                <a:solidFill>
                  <a:srgbClr val="000000"/>
                </a:solidFill>
              </a:rPr>
              <a:t>e.g</a:t>
            </a:r>
            <a:r>
              <a:rPr lang="en-US" dirty="0" smtClean="0">
                <a:solidFill>
                  <a:srgbClr val="000000"/>
                </a:solidFill>
              </a:rPr>
              <a:t>, </a:t>
            </a:r>
          </a:p>
          <a:p>
            <a:r>
              <a:rPr lang="en-US" dirty="0" smtClean="0">
                <a:solidFill>
                  <a:srgbClr val="000000"/>
                </a:solidFill>
              </a:rPr>
              <a:t>in previous example, sample 3. Let’s assume we want to know the average sales for blue figures, i.e., E[</a:t>
            </a:r>
            <a:r>
              <a:rPr lang="en-US" dirty="0" err="1" smtClean="0">
                <a:solidFill>
                  <a:srgbClr val="000000"/>
                </a:solidFill>
              </a:rPr>
              <a:t>Sales|B</a:t>
            </a:r>
            <a:r>
              <a:rPr lang="en-US" dirty="0" smtClean="0">
                <a:solidFill>
                  <a:srgbClr val="000000"/>
                </a:solidFill>
              </a:rPr>
              <a:t>]. Because P(S3|B)=0, we can not learn this parameter from the data.</a:t>
            </a:r>
            <a:endParaRPr lang="en-US" dirty="0" smtClean="0">
              <a:solidFill>
                <a:srgbClr val="D1282E"/>
              </a:solidFill>
            </a:endParaRPr>
          </a:p>
        </p:txBody>
      </p:sp>
    </p:spTree>
    <p:extLst>
      <p:ext uri="{BB962C8B-B14F-4D97-AF65-F5344CB8AC3E}">
        <p14:creationId xmlns:p14="http://schemas.microsoft.com/office/powerpoint/2010/main" val="2278840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1</a:t>
            </a:r>
            <a:endParaRPr lang="en-US" dirty="0"/>
          </a:p>
        </p:txBody>
      </p:sp>
      <p:sp>
        <p:nvSpPr>
          <p:cNvPr id="4" name="TextBox 3"/>
          <p:cNvSpPr txBox="1"/>
          <p:nvPr/>
        </p:nvSpPr>
        <p:spPr>
          <a:xfrm>
            <a:off x="660397" y="1083738"/>
            <a:ext cx="8331197" cy="369332"/>
          </a:xfrm>
          <a:prstGeom prst="rect">
            <a:avLst/>
          </a:prstGeom>
          <a:noFill/>
        </p:spPr>
        <p:txBody>
          <a:bodyPr wrap="square" rtlCol="0">
            <a:spAutoFit/>
          </a:bodyPr>
          <a:lstStyle/>
          <a:p>
            <a:r>
              <a:rPr lang="en-US" dirty="0" smtClean="0">
                <a:solidFill>
                  <a:srgbClr val="FF0000"/>
                </a:solidFill>
              </a:rPr>
              <a:t>This is a case of selection bias happening because of technical constraints.</a:t>
            </a:r>
          </a:p>
        </p:txBody>
      </p:sp>
      <p:sp>
        <p:nvSpPr>
          <p:cNvPr id="10" name="TextBox 9"/>
          <p:cNvSpPr txBox="1"/>
          <p:nvPr/>
        </p:nvSpPr>
        <p:spPr>
          <a:xfrm>
            <a:off x="311975" y="4997040"/>
            <a:ext cx="8043331" cy="523220"/>
          </a:xfrm>
          <a:prstGeom prst="rect">
            <a:avLst/>
          </a:prstGeom>
          <a:noFill/>
        </p:spPr>
        <p:txBody>
          <a:bodyPr wrap="square" rtlCol="0">
            <a:spAutoFit/>
          </a:bodyPr>
          <a:lstStyle/>
          <a:p>
            <a:pPr algn="ctr"/>
            <a:r>
              <a:rPr lang="en-US" sz="2800" b="1" dirty="0" smtClean="0">
                <a:solidFill>
                  <a:srgbClr val="FF0000"/>
                </a:solidFill>
              </a:rPr>
              <a:t>Now what could go wrong?</a:t>
            </a:r>
            <a:endParaRPr lang="en-US" sz="2800" b="1" dirty="0">
              <a:solidFill>
                <a:srgbClr val="FF0000"/>
              </a:solidFill>
            </a:endParaRPr>
          </a:p>
        </p:txBody>
      </p:sp>
      <p:grpSp>
        <p:nvGrpSpPr>
          <p:cNvPr id="12" name="Group 11"/>
          <p:cNvGrpSpPr/>
          <p:nvPr/>
        </p:nvGrpSpPr>
        <p:grpSpPr>
          <a:xfrm>
            <a:off x="338670" y="1774797"/>
            <a:ext cx="8805333" cy="2560130"/>
            <a:chOff x="338670" y="1436137"/>
            <a:chExt cx="8805333" cy="2560130"/>
          </a:xfrm>
        </p:grpSpPr>
        <p:sp>
          <p:nvSpPr>
            <p:cNvPr id="3" name="TextBox 2"/>
            <p:cNvSpPr txBox="1"/>
            <p:nvPr/>
          </p:nvSpPr>
          <p:spPr>
            <a:xfrm>
              <a:off x="491066" y="1913466"/>
              <a:ext cx="8652934" cy="369332"/>
            </a:xfrm>
            <a:prstGeom prst="rect">
              <a:avLst/>
            </a:prstGeom>
            <a:noFill/>
          </p:spPr>
          <p:txBody>
            <a:bodyPr wrap="square" rtlCol="0">
              <a:spAutoFit/>
            </a:bodyPr>
            <a:lstStyle/>
            <a:p>
              <a:r>
                <a:rPr lang="en-US" i="1" dirty="0" smtClean="0"/>
                <a:t>1. A user comes into the system              , </a:t>
              </a:r>
              <a:r>
                <a:rPr lang="en-US" i="1" dirty="0" err="1" smtClean="0"/>
                <a:t>uid</a:t>
              </a:r>
              <a:r>
                <a:rPr lang="en-US" i="1" dirty="0" smtClean="0"/>
                <a:t>=10000</a:t>
              </a:r>
              <a:endParaRPr lang="en-US" i="1" dirty="0"/>
            </a:p>
          </p:txBody>
        </p:sp>
        <p:pic>
          <p:nvPicPr>
            <p:cNvPr id="5" name="Picture 4"/>
            <p:cNvPicPr>
              <a:picLocks noChangeAspect="1"/>
            </p:cNvPicPr>
            <p:nvPr/>
          </p:nvPicPr>
          <p:blipFill>
            <a:blip r:embed="rId3"/>
            <a:stretch>
              <a:fillRect/>
            </a:stretch>
          </p:blipFill>
          <p:spPr>
            <a:xfrm>
              <a:off x="3796270" y="1591732"/>
              <a:ext cx="911204" cy="911204"/>
            </a:xfrm>
            <a:prstGeom prst="rect">
              <a:avLst/>
            </a:prstGeom>
          </p:spPr>
        </p:pic>
        <p:sp>
          <p:nvSpPr>
            <p:cNvPr id="6" name="TextBox 5"/>
            <p:cNvSpPr txBox="1"/>
            <p:nvPr/>
          </p:nvSpPr>
          <p:spPr>
            <a:xfrm>
              <a:off x="491069" y="2692387"/>
              <a:ext cx="8652934" cy="369332"/>
            </a:xfrm>
            <a:prstGeom prst="rect">
              <a:avLst/>
            </a:prstGeom>
            <a:noFill/>
          </p:spPr>
          <p:txBody>
            <a:bodyPr wrap="square" rtlCol="0">
              <a:spAutoFit/>
            </a:bodyPr>
            <a:lstStyle/>
            <a:p>
              <a:r>
                <a:rPr lang="en-US" i="1" dirty="0"/>
                <a:t>2</a:t>
              </a:r>
              <a:r>
                <a:rPr lang="en-US" i="1" dirty="0" smtClean="0"/>
                <a:t>. Query Cassandra to get user’s data: </a:t>
              </a:r>
              <a:endParaRPr lang="en-US" i="1" dirty="0"/>
            </a:p>
          </p:txBody>
        </p:sp>
        <p:pic>
          <p:nvPicPr>
            <p:cNvPr id="7" name="Picture 6"/>
            <p:cNvPicPr>
              <a:picLocks noChangeAspect="1"/>
            </p:cNvPicPr>
            <p:nvPr/>
          </p:nvPicPr>
          <p:blipFill>
            <a:blip r:embed="rId4"/>
            <a:stretch>
              <a:fillRect/>
            </a:stretch>
          </p:blipFill>
          <p:spPr>
            <a:xfrm>
              <a:off x="5012265" y="2401338"/>
              <a:ext cx="1316567" cy="884118"/>
            </a:xfrm>
            <a:prstGeom prst="rect">
              <a:avLst/>
            </a:prstGeom>
          </p:spPr>
        </p:pic>
        <p:sp>
          <p:nvSpPr>
            <p:cNvPr id="8" name="TextBox 7"/>
            <p:cNvSpPr txBox="1"/>
            <p:nvPr/>
          </p:nvSpPr>
          <p:spPr>
            <a:xfrm>
              <a:off x="474139" y="3386643"/>
              <a:ext cx="8652934" cy="369332"/>
            </a:xfrm>
            <a:prstGeom prst="rect">
              <a:avLst/>
            </a:prstGeom>
            <a:noFill/>
          </p:spPr>
          <p:txBody>
            <a:bodyPr wrap="square" rtlCol="0">
              <a:spAutoFit/>
            </a:bodyPr>
            <a:lstStyle/>
            <a:p>
              <a:r>
                <a:rPr lang="en-US" i="1" dirty="0" smtClean="0"/>
                <a:t>3. Log user event and Cassandra output to a research database</a:t>
              </a:r>
              <a:endParaRPr lang="en-US" i="1" dirty="0"/>
            </a:p>
          </p:txBody>
        </p:sp>
        <p:pic>
          <p:nvPicPr>
            <p:cNvPr id="9" name="Picture 8"/>
            <p:cNvPicPr>
              <a:picLocks noChangeAspect="1"/>
            </p:cNvPicPr>
            <p:nvPr/>
          </p:nvPicPr>
          <p:blipFill>
            <a:blip r:embed="rId5"/>
            <a:stretch>
              <a:fillRect/>
            </a:stretch>
          </p:blipFill>
          <p:spPr>
            <a:xfrm>
              <a:off x="7281332" y="3132558"/>
              <a:ext cx="1062567" cy="707090"/>
            </a:xfrm>
            <a:prstGeom prst="rect">
              <a:avLst/>
            </a:prstGeom>
          </p:spPr>
        </p:pic>
        <p:sp>
          <p:nvSpPr>
            <p:cNvPr id="11" name="Rectangle 10"/>
            <p:cNvSpPr/>
            <p:nvPr/>
          </p:nvSpPr>
          <p:spPr>
            <a:xfrm>
              <a:off x="338670" y="1436137"/>
              <a:ext cx="8331197" cy="256013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28300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0974" y="2063938"/>
            <a:ext cx="5794365" cy="3998200"/>
          </a:xfrm>
          <a:prstGeom prst="rect">
            <a:avLst/>
          </a:prstGeom>
        </p:spPr>
      </p:pic>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1</a:t>
            </a:r>
            <a:endParaRPr lang="en-US" dirty="0"/>
          </a:p>
        </p:txBody>
      </p:sp>
      <p:sp>
        <p:nvSpPr>
          <p:cNvPr id="4" name="TextBox 3"/>
          <p:cNvSpPr txBox="1"/>
          <p:nvPr/>
        </p:nvSpPr>
        <p:spPr>
          <a:xfrm>
            <a:off x="338670" y="812810"/>
            <a:ext cx="8331197" cy="1200329"/>
          </a:xfrm>
          <a:prstGeom prst="rect">
            <a:avLst/>
          </a:prstGeom>
          <a:noFill/>
        </p:spPr>
        <p:txBody>
          <a:bodyPr wrap="square" rtlCol="0">
            <a:spAutoFit/>
          </a:bodyPr>
          <a:lstStyle/>
          <a:p>
            <a:r>
              <a:rPr lang="en-US" dirty="0" smtClean="0">
                <a:solidFill>
                  <a:srgbClr val="FF0000"/>
                </a:solidFill>
              </a:rPr>
              <a:t>It turns out, when you have a user with a lot of data attached to it, the Cassandra output is too big and it clutters up the network. The result is that the</a:t>
            </a:r>
          </a:p>
          <a:p>
            <a:r>
              <a:rPr lang="en-US" dirty="0">
                <a:solidFill>
                  <a:srgbClr val="FF0000"/>
                </a:solidFill>
              </a:rPr>
              <a:t>s</a:t>
            </a:r>
            <a:r>
              <a:rPr lang="en-US" dirty="0" smtClean="0">
                <a:solidFill>
                  <a:srgbClr val="FF0000"/>
                </a:solidFill>
              </a:rPr>
              <a:t>ystem is more likely to time out and kill the query, and the user never gets logged.</a:t>
            </a:r>
          </a:p>
        </p:txBody>
      </p:sp>
      <p:sp>
        <p:nvSpPr>
          <p:cNvPr id="15" name="TextBox 14"/>
          <p:cNvSpPr txBox="1"/>
          <p:nvPr/>
        </p:nvSpPr>
        <p:spPr>
          <a:xfrm>
            <a:off x="6350004" y="2489200"/>
            <a:ext cx="2167463" cy="1754327"/>
          </a:xfrm>
          <a:prstGeom prst="rect">
            <a:avLst/>
          </a:prstGeom>
          <a:noFill/>
        </p:spPr>
        <p:txBody>
          <a:bodyPr wrap="square" rtlCol="0">
            <a:spAutoFit/>
          </a:bodyPr>
          <a:lstStyle/>
          <a:p>
            <a:r>
              <a:rPr lang="en-US" dirty="0" smtClean="0">
                <a:solidFill>
                  <a:srgbClr val="FF0000"/>
                </a:solidFill>
              </a:rPr>
              <a:t>Its pretty clear that P(S|X)≠P(S), where X is the number of records attached to the user.</a:t>
            </a:r>
          </a:p>
        </p:txBody>
      </p:sp>
    </p:spTree>
    <p:extLst>
      <p:ext uri="{BB962C8B-B14F-4D97-AF65-F5344CB8AC3E}">
        <p14:creationId xmlns:p14="http://schemas.microsoft.com/office/powerpoint/2010/main" val="40992922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grpSp>
        <p:nvGrpSpPr>
          <p:cNvPr id="9" name="Group 8"/>
          <p:cNvGrpSpPr/>
          <p:nvPr/>
        </p:nvGrpSpPr>
        <p:grpSpPr>
          <a:xfrm>
            <a:off x="278109" y="999073"/>
            <a:ext cx="8391758" cy="1015992"/>
            <a:chOff x="278109" y="931341"/>
            <a:chExt cx="8391758" cy="1015992"/>
          </a:xfrm>
        </p:grpSpPr>
        <p:sp>
          <p:nvSpPr>
            <p:cNvPr id="8" name="Rectangle 7"/>
            <p:cNvSpPr/>
            <p:nvPr/>
          </p:nvSpPr>
          <p:spPr>
            <a:xfrm>
              <a:off x="278109" y="931341"/>
              <a:ext cx="8391758" cy="10159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04804" y="982140"/>
              <a:ext cx="8331197" cy="830997"/>
            </a:xfrm>
            <a:prstGeom prst="rect">
              <a:avLst/>
            </a:prstGeom>
            <a:noFill/>
          </p:spPr>
          <p:txBody>
            <a:bodyPr wrap="square" rtlCol="0">
              <a:spAutoFit/>
            </a:bodyPr>
            <a:lstStyle/>
            <a:p>
              <a:r>
                <a:rPr lang="en-US" sz="2400" dirty="0" smtClean="0">
                  <a:solidFill>
                    <a:schemeClr val="bg1"/>
                  </a:solidFill>
                </a:rPr>
                <a:t>Sometimes, selection bias is almost intentional, and is a rational decision caused by business and economic factors.</a:t>
              </a:r>
            </a:p>
          </p:txBody>
        </p:sp>
      </p:grpSp>
      <p:pic>
        <p:nvPicPr>
          <p:cNvPr id="5" name="Picture 4"/>
          <p:cNvPicPr>
            <a:picLocks noChangeAspect="1"/>
          </p:cNvPicPr>
          <p:nvPr/>
        </p:nvPicPr>
        <p:blipFill>
          <a:blip r:embed="rId3"/>
          <a:stretch>
            <a:fillRect/>
          </a:stretch>
        </p:blipFill>
        <p:spPr>
          <a:xfrm>
            <a:off x="50799" y="2830886"/>
            <a:ext cx="2997200" cy="1941820"/>
          </a:xfrm>
          <a:prstGeom prst="rect">
            <a:avLst/>
          </a:prstGeom>
        </p:spPr>
      </p:pic>
      <p:sp>
        <p:nvSpPr>
          <p:cNvPr id="6" name="TextBox 5"/>
          <p:cNvSpPr txBox="1"/>
          <p:nvPr/>
        </p:nvSpPr>
        <p:spPr>
          <a:xfrm>
            <a:off x="3183465" y="2336791"/>
            <a:ext cx="5554134" cy="2308324"/>
          </a:xfrm>
          <a:prstGeom prst="rect">
            <a:avLst/>
          </a:prstGeom>
          <a:noFill/>
        </p:spPr>
        <p:txBody>
          <a:bodyPr wrap="square" rtlCol="0">
            <a:spAutoFit/>
          </a:bodyPr>
          <a:lstStyle/>
          <a:p>
            <a:r>
              <a:rPr lang="en-US" b="1" u="sng" dirty="0" smtClean="0"/>
              <a:t>Credit Risk Modeling</a:t>
            </a:r>
          </a:p>
          <a:p>
            <a:endParaRPr lang="en-US" b="1" dirty="0"/>
          </a:p>
          <a:p>
            <a:r>
              <a:rPr lang="en-US" b="1" dirty="0" smtClean="0"/>
              <a:t>Goal:</a:t>
            </a:r>
            <a:r>
              <a:rPr lang="en-US" dirty="0" smtClean="0"/>
              <a:t> Predict P(Default in 6 </a:t>
            </a:r>
            <a:r>
              <a:rPr lang="en-US" dirty="0" err="1" smtClean="0"/>
              <a:t>mo’s</a:t>
            </a:r>
            <a:r>
              <a:rPr lang="en-US" dirty="0" smtClean="0"/>
              <a:t> | Application Data)</a:t>
            </a:r>
          </a:p>
          <a:p>
            <a:endParaRPr lang="en-US" b="1" dirty="0" smtClean="0"/>
          </a:p>
          <a:p>
            <a:r>
              <a:rPr lang="en-US" b="1" dirty="0" smtClean="0"/>
              <a:t>Method:</a:t>
            </a:r>
          </a:p>
          <a:p>
            <a:pPr marL="342900" indent="-342900">
              <a:buAutoNum type="arabicPeriod"/>
            </a:pPr>
            <a:r>
              <a:rPr lang="en-US" dirty="0" smtClean="0"/>
              <a:t>Sample new credit card users, log app data</a:t>
            </a:r>
          </a:p>
          <a:p>
            <a:pPr marL="342900" indent="-342900">
              <a:buAutoNum type="arabicPeriod"/>
            </a:pPr>
            <a:r>
              <a:rPr lang="en-US" dirty="0" smtClean="0"/>
              <a:t>Observe 6 months, log if user defaults</a:t>
            </a:r>
          </a:p>
          <a:p>
            <a:pPr marL="342900" indent="-342900">
              <a:buAutoNum type="arabicPeriod"/>
            </a:pPr>
            <a:r>
              <a:rPr lang="en-US" dirty="0" smtClean="0"/>
              <a:t>Build a predictive model on sampled observations</a:t>
            </a:r>
            <a:endParaRPr lang="en-US" dirty="0"/>
          </a:p>
        </p:txBody>
      </p:sp>
      <p:sp>
        <p:nvSpPr>
          <p:cNvPr id="7" name="TextBox 6"/>
          <p:cNvSpPr txBox="1"/>
          <p:nvPr/>
        </p:nvSpPr>
        <p:spPr>
          <a:xfrm>
            <a:off x="396640" y="5234102"/>
            <a:ext cx="8043331" cy="523220"/>
          </a:xfrm>
          <a:prstGeom prst="rect">
            <a:avLst/>
          </a:prstGeom>
          <a:noFill/>
        </p:spPr>
        <p:txBody>
          <a:bodyPr wrap="square" rtlCol="0">
            <a:spAutoFit/>
          </a:bodyPr>
          <a:lstStyle/>
          <a:p>
            <a:pPr algn="ctr"/>
            <a:r>
              <a:rPr lang="en-US" sz="2800" b="1" dirty="0" smtClean="0">
                <a:solidFill>
                  <a:srgbClr val="FF0000"/>
                </a:solidFill>
              </a:rPr>
              <a:t>Now what could go wrong?</a:t>
            </a:r>
            <a:endParaRPr lang="en-US" sz="2800" b="1" dirty="0">
              <a:solidFill>
                <a:srgbClr val="FF0000"/>
              </a:solidFill>
            </a:endParaRPr>
          </a:p>
        </p:txBody>
      </p:sp>
    </p:spTree>
    <p:extLst>
      <p:ext uri="{BB962C8B-B14F-4D97-AF65-F5344CB8AC3E}">
        <p14:creationId xmlns:p14="http://schemas.microsoft.com/office/powerpoint/2010/main" val="3414025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457" y="2488601"/>
            <a:ext cx="5791200" cy="1371600"/>
          </a:xfrm>
        </p:spPr>
        <p:txBody>
          <a:bodyPr/>
          <a:lstStyle/>
          <a:p>
            <a:pPr algn="ctr"/>
            <a:r>
              <a:rPr lang="en-US" dirty="0" smtClean="0"/>
              <a:t>Data</a:t>
            </a:r>
            <a:endParaRPr lang="en-US" dirty="0"/>
          </a:p>
        </p:txBody>
      </p:sp>
    </p:spTree>
    <p:extLst>
      <p:ext uri="{BB962C8B-B14F-4D97-AF65-F5344CB8AC3E}">
        <p14:creationId xmlns:p14="http://schemas.microsoft.com/office/powerpoint/2010/main" val="16152441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pic>
        <p:nvPicPr>
          <p:cNvPr id="9" name="Picture 8"/>
          <p:cNvPicPr>
            <a:picLocks noChangeAspect="1"/>
          </p:cNvPicPr>
          <p:nvPr/>
        </p:nvPicPr>
        <p:blipFill>
          <a:blip r:embed="rId3"/>
          <a:stretch>
            <a:fillRect/>
          </a:stretch>
        </p:blipFill>
        <p:spPr>
          <a:xfrm>
            <a:off x="2133595" y="2496304"/>
            <a:ext cx="4944533" cy="3695250"/>
          </a:xfrm>
          <a:prstGeom prst="rect">
            <a:avLst/>
          </a:prstGeom>
        </p:spPr>
      </p:pic>
      <p:sp>
        <p:nvSpPr>
          <p:cNvPr id="10" name="TextBox 9"/>
          <p:cNvSpPr txBox="1"/>
          <p:nvPr/>
        </p:nvSpPr>
        <p:spPr>
          <a:xfrm>
            <a:off x="278110" y="929927"/>
            <a:ext cx="8391758" cy="1200329"/>
          </a:xfrm>
          <a:prstGeom prst="rect">
            <a:avLst/>
          </a:prstGeom>
          <a:solidFill>
            <a:schemeClr val="bg1">
              <a:lumMod val="50000"/>
            </a:schemeClr>
          </a:solidFill>
          <a:ln>
            <a:solidFill>
              <a:schemeClr val="tx1"/>
            </a:solidFill>
          </a:ln>
        </p:spPr>
        <p:txBody>
          <a:bodyPr wrap="square" rtlCol="0">
            <a:spAutoFit/>
          </a:bodyPr>
          <a:lstStyle/>
          <a:p>
            <a:r>
              <a:rPr lang="en-US" b="1" u="sng" dirty="0" smtClean="0">
                <a:solidFill>
                  <a:schemeClr val="bg1"/>
                </a:solidFill>
              </a:rPr>
              <a:t>Q&amp;A:</a:t>
            </a:r>
          </a:p>
          <a:p>
            <a:r>
              <a:rPr lang="en-US" b="1" dirty="0" smtClean="0">
                <a:solidFill>
                  <a:schemeClr val="bg1"/>
                </a:solidFill>
              </a:rPr>
              <a:t>What is P(</a:t>
            </a:r>
            <a:r>
              <a:rPr lang="en-US" b="1" dirty="0" err="1" smtClean="0">
                <a:solidFill>
                  <a:schemeClr val="bg1"/>
                </a:solidFill>
              </a:rPr>
              <a:t>Sample|Fico</a:t>
            </a:r>
            <a:r>
              <a:rPr lang="en-US" b="1" dirty="0" smtClean="0">
                <a:solidFill>
                  <a:schemeClr val="bg1"/>
                </a:solidFill>
              </a:rPr>
              <a:t>&lt;550)?</a:t>
            </a:r>
          </a:p>
          <a:p>
            <a:r>
              <a:rPr lang="en-US" b="1" dirty="0" smtClean="0">
                <a:solidFill>
                  <a:schemeClr val="bg1"/>
                </a:solidFill>
              </a:rPr>
              <a:t>What implication does this have on model building?</a:t>
            </a:r>
          </a:p>
          <a:p>
            <a:r>
              <a:rPr lang="en-US" b="1" dirty="0" smtClean="0">
                <a:solidFill>
                  <a:schemeClr val="bg1"/>
                </a:solidFill>
              </a:rPr>
              <a:t>Is it worth it?</a:t>
            </a:r>
          </a:p>
        </p:txBody>
      </p:sp>
    </p:spTree>
    <p:extLst>
      <p:ext uri="{BB962C8B-B14F-4D97-AF65-F5344CB8AC3E}">
        <p14:creationId xmlns:p14="http://schemas.microsoft.com/office/powerpoint/2010/main" val="36123083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sp>
        <p:nvSpPr>
          <p:cNvPr id="3" name="TextBox 2"/>
          <p:cNvSpPr txBox="1"/>
          <p:nvPr/>
        </p:nvSpPr>
        <p:spPr>
          <a:xfrm>
            <a:off x="278109" y="946861"/>
            <a:ext cx="7806267" cy="646331"/>
          </a:xfrm>
          <a:prstGeom prst="rect">
            <a:avLst/>
          </a:prstGeom>
          <a:noFill/>
        </p:spPr>
        <p:txBody>
          <a:bodyPr wrap="square" rtlCol="0">
            <a:spAutoFit/>
          </a:bodyPr>
          <a:lstStyle/>
          <a:p>
            <a:r>
              <a:rPr lang="en-US" dirty="0" smtClean="0"/>
              <a:t>The scenario here is similar to a Logistic Model Tree, but where a portion of the data is missing:  </a:t>
            </a:r>
            <a:endParaRPr lang="en-US" dirty="0"/>
          </a:p>
        </p:txBody>
      </p:sp>
      <p:grpSp>
        <p:nvGrpSpPr>
          <p:cNvPr id="18" name="Group 17"/>
          <p:cNvGrpSpPr/>
          <p:nvPr/>
        </p:nvGrpSpPr>
        <p:grpSpPr>
          <a:xfrm>
            <a:off x="888996" y="1693299"/>
            <a:ext cx="6968037" cy="2252147"/>
            <a:chOff x="668863" y="2099733"/>
            <a:chExt cx="6968037" cy="2252147"/>
          </a:xfrm>
        </p:grpSpPr>
        <p:sp>
          <p:nvSpPr>
            <p:cNvPr id="4" name="Oval 3"/>
            <p:cNvSpPr/>
            <p:nvPr/>
          </p:nvSpPr>
          <p:spPr>
            <a:xfrm>
              <a:off x="2726267" y="2099733"/>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539064" y="2201333"/>
              <a:ext cx="1574800" cy="369332"/>
            </a:xfrm>
            <a:prstGeom prst="rect">
              <a:avLst/>
            </a:prstGeom>
            <a:noFill/>
          </p:spPr>
          <p:txBody>
            <a:bodyPr wrap="square" rtlCol="0">
              <a:spAutoFit/>
            </a:bodyPr>
            <a:lstStyle/>
            <a:p>
              <a:r>
                <a:rPr lang="en-US" b="1" dirty="0" smtClean="0">
                  <a:solidFill>
                    <a:srgbClr val="FFFFFF"/>
                  </a:solidFill>
                </a:rPr>
                <a:t>FICO Score</a:t>
              </a:r>
              <a:endParaRPr lang="en-US" b="1" dirty="0">
                <a:solidFill>
                  <a:srgbClr val="FFFFFF"/>
                </a:solidFill>
              </a:endParaRPr>
            </a:p>
          </p:txBody>
        </p:sp>
        <p:cxnSp>
          <p:nvCxnSpPr>
            <p:cNvPr id="7" name="Straight Connector 6"/>
            <p:cNvCxnSpPr>
              <a:stCxn id="4" idx="4"/>
            </p:cNvCxnSpPr>
            <p:nvPr/>
          </p:nvCxnSpPr>
          <p:spPr>
            <a:xfrm>
              <a:off x="4250267" y="2743200"/>
              <a:ext cx="1524000" cy="1608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4"/>
            </p:cNvCxnSpPr>
            <p:nvPr/>
          </p:nvCxnSpPr>
          <p:spPr>
            <a:xfrm flipH="1">
              <a:off x="2726267" y="2743200"/>
              <a:ext cx="1524000" cy="1608667"/>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93735" y="3029473"/>
              <a:ext cx="1507066" cy="369332"/>
            </a:xfrm>
            <a:prstGeom prst="rect">
              <a:avLst/>
            </a:prstGeom>
            <a:noFill/>
          </p:spPr>
          <p:txBody>
            <a:bodyPr wrap="square" rtlCol="0">
              <a:spAutoFit/>
            </a:bodyPr>
            <a:lstStyle/>
            <a:p>
              <a:r>
                <a:rPr lang="en-US" dirty="0" smtClean="0"/>
                <a:t>&gt;=550</a:t>
              </a:r>
              <a:endParaRPr lang="en-US" dirty="0"/>
            </a:p>
          </p:txBody>
        </p:sp>
        <p:sp>
          <p:nvSpPr>
            <p:cNvPr id="13" name="TextBox 12"/>
            <p:cNvSpPr txBox="1"/>
            <p:nvPr/>
          </p:nvSpPr>
          <p:spPr>
            <a:xfrm>
              <a:off x="2912545" y="3023031"/>
              <a:ext cx="838204" cy="369332"/>
            </a:xfrm>
            <a:prstGeom prst="rect">
              <a:avLst/>
            </a:prstGeom>
            <a:noFill/>
          </p:spPr>
          <p:txBody>
            <a:bodyPr wrap="square" rtlCol="0">
              <a:spAutoFit/>
            </a:bodyPr>
            <a:lstStyle/>
            <a:p>
              <a:r>
                <a:rPr lang="en-US" dirty="0" smtClean="0"/>
                <a:t>&lt;550</a:t>
              </a:r>
              <a:endParaRPr lang="en-US" dirty="0"/>
            </a:p>
          </p:txBody>
        </p:sp>
        <p:sp>
          <p:nvSpPr>
            <p:cNvPr id="14" name="Oval 13"/>
            <p:cNvSpPr/>
            <p:nvPr/>
          </p:nvSpPr>
          <p:spPr>
            <a:xfrm>
              <a:off x="4588900" y="3708371"/>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350897" y="3809971"/>
              <a:ext cx="1998163" cy="369332"/>
            </a:xfrm>
            <a:prstGeom prst="rect">
              <a:avLst/>
            </a:prstGeom>
            <a:noFill/>
          </p:spPr>
          <p:txBody>
            <a:bodyPr wrap="square" rtlCol="0">
              <a:spAutoFit/>
            </a:bodyPr>
            <a:lstStyle/>
            <a:p>
              <a:r>
                <a:rPr lang="en-US" b="1" dirty="0" smtClean="0">
                  <a:solidFill>
                    <a:srgbClr val="FFFFFF"/>
                  </a:solidFill>
                </a:rPr>
                <a:t>P(Y|FICO&gt;=550)</a:t>
              </a:r>
              <a:endParaRPr lang="en-US" b="1" dirty="0">
                <a:solidFill>
                  <a:srgbClr val="FFFFFF"/>
                </a:solidFill>
              </a:endParaRPr>
            </a:p>
          </p:txBody>
        </p:sp>
        <p:sp>
          <p:nvSpPr>
            <p:cNvPr id="16" name="Oval 15"/>
            <p:cNvSpPr/>
            <p:nvPr/>
          </p:nvSpPr>
          <p:spPr>
            <a:xfrm>
              <a:off x="668863" y="3708413"/>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430860" y="3810013"/>
              <a:ext cx="1998163" cy="369332"/>
            </a:xfrm>
            <a:prstGeom prst="rect">
              <a:avLst/>
            </a:prstGeom>
            <a:noFill/>
          </p:spPr>
          <p:txBody>
            <a:bodyPr wrap="square" rtlCol="0">
              <a:spAutoFit/>
            </a:bodyPr>
            <a:lstStyle/>
            <a:p>
              <a:r>
                <a:rPr lang="en-US" b="1" dirty="0" smtClean="0">
                  <a:solidFill>
                    <a:srgbClr val="FFFFFF"/>
                  </a:solidFill>
                </a:rPr>
                <a:t>P(Y|FICO&lt;550)</a:t>
              </a:r>
              <a:endParaRPr lang="en-US" b="1" dirty="0">
                <a:solidFill>
                  <a:srgbClr val="FFFFFF"/>
                </a:solidFill>
              </a:endParaRPr>
            </a:p>
          </p:txBody>
        </p:sp>
      </p:grpSp>
      <p:sp>
        <p:nvSpPr>
          <p:cNvPr id="19" name="TextBox 18"/>
          <p:cNvSpPr txBox="1"/>
          <p:nvPr/>
        </p:nvSpPr>
        <p:spPr>
          <a:xfrm>
            <a:off x="5554097" y="4572009"/>
            <a:ext cx="2878670" cy="1477328"/>
          </a:xfrm>
          <a:prstGeom prst="rect">
            <a:avLst/>
          </a:prstGeom>
          <a:noFill/>
        </p:spPr>
        <p:txBody>
          <a:bodyPr wrap="square" rtlCol="0">
            <a:spAutoFit/>
          </a:bodyPr>
          <a:lstStyle/>
          <a:p>
            <a:r>
              <a:rPr lang="en-US" b="1" dirty="0" smtClean="0">
                <a:solidFill>
                  <a:srgbClr val="FF0000"/>
                </a:solidFill>
              </a:rPr>
              <a:t>We have the data to estimate this,…</a:t>
            </a:r>
          </a:p>
          <a:p>
            <a:endParaRPr lang="en-US" b="1" dirty="0" smtClean="0">
              <a:solidFill>
                <a:srgbClr val="FF0000"/>
              </a:solidFill>
            </a:endParaRPr>
          </a:p>
          <a:p>
            <a:r>
              <a:rPr lang="en-US" b="1" dirty="0" smtClean="0">
                <a:solidFill>
                  <a:srgbClr val="FF0000"/>
                </a:solidFill>
              </a:rPr>
              <a:t>but we can’t generalize to the entire population.</a:t>
            </a:r>
            <a:endParaRPr lang="en-US" b="1" dirty="0">
              <a:solidFill>
                <a:srgbClr val="FF0000"/>
              </a:solidFill>
            </a:endParaRPr>
          </a:p>
        </p:txBody>
      </p:sp>
      <p:cxnSp>
        <p:nvCxnSpPr>
          <p:cNvPr id="21" name="Straight Arrow Connector 20"/>
          <p:cNvCxnSpPr/>
          <p:nvPr/>
        </p:nvCxnSpPr>
        <p:spPr>
          <a:xfrm flipV="1">
            <a:off x="6468538" y="4114813"/>
            <a:ext cx="1" cy="3217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8109" y="4572009"/>
            <a:ext cx="3920037" cy="2031325"/>
          </a:xfrm>
          <a:prstGeom prst="rect">
            <a:avLst/>
          </a:prstGeom>
          <a:noFill/>
        </p:spPr>
        <p:txBody>
          <a:bodyPr wrap="square" rtlCol="0">
            <a:spAutoFit/>
          </a:bodyPr>
          <a:lstStyle/>
          <a:p>
            <a:r>
              <a:rPr lang="en-US" b="1" dirty="0" smtClean="0">
                <a:solidFill>
                  <a:srgbClr val="FF0000"/>
                </a:solidFill>
              </a:rPr>
              <a:t>We have no data in this region, so it is technically not identifiable. </a:t>
            </a:r>
          </a:p>
          <a:p>
            <a:endParaRPr lang="en-US" b="1" dirty="0">
              <a:solidFill>
                <a:srgbClr val="FF0000"/>
              </a:solidFill>
            </a:endParaRPr>
          </a:p>
          <a:p>
            <a:r>
              <a:rPr lang="en-US" b="1" dirty="0" smtClean="0">
                <a:solidFill>
                  <a:srgbClr val="FF0000"/>
                </a:solidFill>
              </a:rPr>
              <a:t>If the model is truly linear, we can extrapolate to this region, but that could be an expensive assumption!</a:t>
            </a:r>
            <a:endParaRPr lang="en-US" b="1" dirty="0">
              <a:solidFill>
                <a:srgbClr val="FF0000"/>
              </a:solidFill>
            </a:endParaRPr>
          </a:p>
        </p:txBody>
      </p:sp>
      <p:cxnSp>
        <p:nvCxnSpPr>
          <p:cNvPr id="24" name="Straight Arrow Connector 23"/>
          <p:cNvCxnSpPr/>
          <p:nvPr/>
        </p:nvCxnSpPr>
        <p:spPr>
          <a:xfrm flipV="1">
            <a:off x="2252136" y="4131744"/>
            <a:ext cx="1" cy="4063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4822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what to do</a:t>
            </a:r>
            <a:endParaRPr lang="en-US" dirty="0"/>
          </a:p>
        </p:txBody>
      </p:sp>
      <p:sp>
        <p:nvSpPr>
          <p:cNvPr id="3" name="TextBox 2"/>
          <p:cNvSpPr txBox="1"/>
          <p:nvPr/>
        </p:nvSpPr>
        <p:spPr>
          <a:xfrm>
            <a:off x="430506" y="1099258"/>
            <a:ext cx="7806267" cy="646331"/>
          </a:xfrm>
          <a:prstGeom prst="rect">
            <a:avLst/>
          </a:prstGeom>
          <a:solidFill>
            <a:schemeClr val="bg1">
              <a:lumMod val="50000"/>
            </a:schemeClr>
          </a:solidFill>
          <a:ln>
            <a:solidFill>
              <a:schemeClr val="tx1"/>
            </a:solidFill>
          </a:ln>
        </p:spPr>
        <p:txBody>
          <a:bodyPr wrap="square" rtlCol="0">
            <a:spAutoFit/>
          </a:bodyPr>
          <a:lstStyle/>
          <a:p>
            <a:r>
              <a:rPr lang="en-US" b="1" dirty="0" smtClean="0">
                <a:solidFill>
                  <a:schemeClr val="bg1"/>
                </a:solidFill>
              </a:rPr>
              <a:t>Selection bias is one of the biggest realities of production system data collection. What can you do about it? </a:t>
            </a:r>
            <a:endParaRPr lang="en-US" b="1" dirty="0">
              <a:solidFill>
                <a:schemeClr val="bg1"/>
              </a:solidFill>
            </a:endParaRPr>
          </a:p>
        </p:txBody>
      </p:sp>
      <p:grpSp>
        <p:nvGrpSpPr>
          <p:cNvPr id="9" name="Group 8"/>
          <p:cNvGrpSpPr/>
          <p:nvPr/>
        </p:nvGrpSpPr>
        <p:grpSpPr>
          <a:xfrm>
            <a:off x="575733" y="2133594"/>
            <a:ext cx="8449736" cy="4154983"/>
            <a:chOff x="575733" y="1964264"/>
            <a:chExt cx="8449736" cy="4154983"/>
          </a:xfrm>
        </p:grpSpPr>
        <p:sp>
          <p:nvSpPr>
            <p:cNvPr id="6" name="TextBox 5"/>
            <p:cNvSpPr txBox="1"/>
            <p:nvPr/>
          </p:nvSpPr>
          <p:spPr>
            <a:xfrm>
              <a:off x="575733" y="1964264"/>
              <a:ext cx="8094134" cy="4154983"/>
            </a:xfrm>
            <a:prstGeom prst="rect">
              <a:avLst/>
            </a:prstGeom>
            <a:noFill/>
          </p:spPr>
          <p:txBody>
            <a:bodyPr wrap="square" rtlCol="0">
              <a:spAutoFit/>
            </a:bodyPr>
            <a:lstStyle/>
            <a:p>
              <a:pPr marL="457200" indent="-457200">
                <a:buAutoNum type="arabicPeriod"/>
              </a:pPr>
              <a:r>
                <a:rPr lang="en-US" sz="2400" b="1" dirty="0" smtClean="0"/>
                <a:t>Avoid It.</a:t>
              </a:r>
            </a:p>
            <a:p>
              <a:endParaRPr lang="en-US" sz="2400" b="1" dirty="0" smtClean="0"/>
            </a:p>
            <a:p>
              <a:endParaRPr lang="en-US" sz="2400" b="1" dirty="0" smtClean="0"/>
            </a:p>
            <a:p>
              <a:pPr marL="457200" indent="-457200">
                <a:buAutoNum type="arabicPeriod"/>
              </a:pPr>
              <a:r>
                <a:rPr lang="en-US" sz="2400" b="1" dirty="0" smtClean="0"/>
                <a:t>Adjust It.</a:t>
              </a:r>
            </a:p>
            <a:p>
              <a:endParaRPr lang="en-US" sz="2400" b="1" dirty="0" smtClean="0"/>
            </a:p>
            <a:p>
              <a:pPr marL="457200" indent="-457200">
                <a:buAutoNum type="arabicPeriod"/>
              </a:pPr>
              <a:endParaRPr lang="en-US" sz="2400" b="1" dirty="0" smtClean="0"/>
            </a:p>
            <a:p>
              <a:endParaRPr lang="en-US" sz="2400" b="1" dirty="0" smtClean="0"/>
            </a:p>
            <a:p>
              <a:pPr marL="457200" indent="-457200">
                <a:buAutoNum type="arabicPeriod"/>
              </a:pPr>
              <a:r>
                <a:rPr lang="en-US" sz="2400" b="1" dirty="0" smtClean="0"/>
                <a:t>Expect It.</a:t>
              </a:r>
            </a:p>
            <a:p>
              <a:pPr marL="457200" indent="-457200">
                <a:buAutoNum type="arabicPeriod"/>
              </a:pPr>
              <a:endParaRPr lang="en-US" sz="2400" b="1" dirty="0"/>
            </a:p>
            <a:p>
              <a:endParaRPr lang="en-US" sz="2400" b="1" dirty="0" smtClean="0"/>
            </a:p>
            <a:p>
              <a:endParaRPr lang="en-US" sz="2400" b="1" dirty="0"/>
            </a:p>
          </p:txBody>
        </p:sp>
        <p:sp>
          <p:nvSpPr>
            <p:cNvPr id="8" name="TextBox 7"/>
            <p:cNvSpPr txBox="1"/>
            <p:nvPr/>
          </p:nvSpPr>
          <p:spPr>
            <a:xfrm>
              <a:off x="592666" y="2353733"/>
              <a:ext cx="8432800" cy="369332"/>
            </a:xfrm>
            <a:prstGeom prst="rect">
              <a:avLst/>
            </a:prstGeom>
            <a:noFill/>
          </p:spPr>
          <p:txBody>
            <a:bodyPr wrap="square" rtlCol="0">
              <a:spAutoFit/>
            </a:bodyPr>
            <a:lstStyle/>
            <a:p>
              <a:r>
                <a:rPr lang="en-US" dirty="0" smtClean="0">
                  <a:solidFill>
                    <a:srgbClr val="FF0000"/>
                  </a:solidFill>
                </a:rPr>
                <a:t>Design and use random sampling schemes as much as possible.</a:t>
              </a:r>
              <a:endParaRPr lang="en-US" dirty="0">
                <a:solidFill>
                  <a:srgbClr val="FF0000"/>
                </a:solidFill>
              </a:endParaRPr>
            </a:p>
          </p:txBody>
        </p:sp>
        <p:sp>
          <p:nvSpPr>
            <p:cNvPr id="23" name="TextBox 22"/>
            <p:cNvSpPr txBox="1"/>
            <p:nvPr/>
          </p:nvSpPr>
          <p:spPr>
            <a:xfrm>
              <a:off x="592669" y="3403582"/>
              <a:ext cx="8432800" cy="923330"/>
            </a:xfrm>
            <a:prstGeom prst="rect">
              <a:avLst/>
            </a:prstGeom>
            <a:noFill/>
          </p:spPr>
          <p:txBody>
            <a:bodyPr wrap="square" rtlCol="0">
              <a:spAutoFit/>
            </a:bodyPr>
            <a:lstStyle/>
            <a:p>
              <a:r>
                <a:rPr lang="en-US" dirty="0" smtClean="0">
                  <a:solidFill>
                    <a:srgbClr val="FF0000"/>
                  </a:solidFill>
                </a:rPr>
                <a:t>In many cases you can statistically adjust for selection bias by weighting</a:t>
              </a:r>
            </a:p>
            <a:p>
              <a:r>
                <a:rPr lang="en-US" dirty="0">
                  <a:solidFill>
                    <a:srgbClr val="FF0000"/>
                  </a:solidFill>
                </a:rPr>
                <a:t>e</a:t>
              </a:r>
              <a:r>
                <a:rPr lang="en-US" dirty="0" smtClean="0">
                  <a:solidFill>
                    <a:srgbClr val="FF0000"/>
                  </a:solidFill>
                </a:rPr>
                <a:t>xamples by 1/P(</a:t>
              </a:r>
              <a:r>
                <a:rPr lang="en-US" dirty="0" err="1" smtClean="0">
                  <a:solidFill>
                    <a:srgbClr val="FF0000"/>
                  </a:solidFill>
                </a:rPr>
                <a:t>Samp|X</a:t>
              </a:r>
              <a:r>
                <a:rPr lang="en-US" dirty="0" smtClean="0">
                  <a:solidFill>
                    <a:srgbClr val="FF0000"/>
                  </a:solidFill>
                </a:rPr>
                <a:t>) or Heckman Correction. In some cases your models</a:t>
              </a:r>
            </a:p>
            <a:p>
              <a:r>
                <a:rPr lang="en-US" dirty="0">
                  <a:solidFill>
                    <a:srgbClr val="FF0000"/>
                  </a:solidFill>
                </a:rPr>
                <a:t>w</a:t>
              </a:r>
              <a:r>
                <a:rPr lang="en-US" dirty="0" smtClean="0">
                  <a:solidFill>
                    <a:srgbClr val="FF0000"/>
                  </a:solidFill>
                </a:rPr>
                <a:t>ill be fine (i.e., Logistic Regression w/ full data support).</a:t>
              </a:r>
              <a:endParaRPr lang="en-US" dirty="0">
                <a:solidFill>
                  <a:srgbClr val="FF0000"/>
                </a:solidFill>
              </a:endParaRPr>
            </a:p>
          </p:txBody>
        </p:sp>
        <p:sp>
          <p:nvSpPr>
            <p:cNvPr id="25" name="TextBox 24"/>
            <p:cNvSpPr txBox="1"/>
            <p:nvPr/>
          </p:nvSpPr>
          <p:spPr>
            <a:xfrm>
              <a:off x="575739" y="4859823"/>
              <a:ext cx="8432800" cy="646331"/>
            </a:xfrm>
            <a:prstGeom prst="rect">
              <a:avLst/>
            </a:prstGeom>
            <a:noFill/>
          </p:spPr>
          <p:txBody>
            <a:bodyPr wrap="square" rtlCol="0">
              <a:spAutoFit/>
            </a:bodyPr>
            <a:lstStyle/>
            <a:p>
              <a:r>
                <a:rPr lang="en-US" dirty="0" smtClean="0">
                  <a:solidFill>
                    <a:srgbClr val="FF0000"/>
                  </a:solidFill>
                </a:rPr>
                <a:t>Whether by design or accident, selection biases are likely to occur. Its always</a:t>
              </a:r>
            </a:p>
            <a:p>
              <a:r>
                <a:rPr lang="en-US" dirty="0">
                  <a:solidFill>
                    <a:srgbClr val="FF0000"/>
                  </a:solidFill>
                </a:rPr>
                <a:t>i</a:t>
              </a:r>
              <a:r>
                <a:rPr lang="en-US" dirty="0" smtClean="0">
                  <a:solidFill>
                    <a:srgbClr val="FF0000"/>
                  </a:solidFill>
                </a:rPr>
                <a:t>mportant to anticipate it and prepare for how it might affect your analysis.</a:t>
              </a:r>
              <a:endParaRPr lang="en-US" dirty="0">
                <a:solidFill>
                  <a:srgbClr val="FF0000"/>
                </a:solidFill>
              </a:endParaRPr>
            </a:p>
          </p:txBody>
        </p:sp>
      </p:grpSp>
    </p:spTree>
    <p:extLst>
      <p:ext uri="{BB962C8B-B14F-4D97-AF65-F5344CB8AC3E}">
        <p14:creationId xmlns:p14="http://schemas.microsoft.com/office/powerpoint/2010/main" val="37605679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And on to concept drift</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414819" y="879127"/>
            <a:ext cx="6798781" cy="461665"/>
          </a:xfrm>
          <a:prstGeom prst="rect">
            <a:avLst/>
          </a:prstGeom>
          <a:noFill/>
        </p:spPr>
        <p:txBody>
          <a:bodyPr wrap="square" rtlCol="0">
            <a:spAutoFit/>
          </a:bodyPr>
          <a:lstStyle/>
          <a:p>
            <a:r>
              <a:rPr lang="en-US" sz="2400" b="1" i="1" dirty="0" smtClean="0">
                <a:solidFill>
                  <a:schemeClr val="tx2"/>
                </a:solidFill>
              </a:rPr>
              <a:t>aka. Non - </a:t>
            </a:r>
            <a:r>
              <a:rPr lang="en-US" sz="2400" b="1" i="1" dirty="0" err="1" smtClean="0">
                <a:solidFill>
                  <a:schemeClr val="tx2"/>
                </a:solidFill>
              </a:rPr>
              <a:t>Stationarity</a:t>
            </a:r>
            <a:endParaRPr lang="en-US" sz="2400" b="1" i="1" dirty="0">
              <a:solidFill>
                <a:schemeClr val="tx2"/>
              </a:solidFill>
            </a:endParaRPr>
          </a:p>
        </p:txBody>
      </p:sp>
      <p:sp>
        <p:nvSpPr>
          <p:cNvPr id="3" name="TextBox 2"/>
          <p:cNvSpPr txBox="1"/>
          <p:nvPr/>
        </p:nvSpPr>
        <p:spPr>
          <a:xfrm>
            <a:off x="372537" y="1473214"/>
            <a:ext cx="8128000" cy="1200329"/>
          </a:xfrm>
          <a:prstGeom prst="rect">
            <a:avLst/>
          </a:prstGeom>
          <a:noFill/>
        </p:spPr>
        <p:txBody>
          <a:bodyPr wrap="square" rtlCol="0">
            <a:spAutoFit/>
          </a:bodyPr>
          <a:lstStyle/>
          <a:p>
            <a:r>
              <a:rPr lang="en-US" dirty="0" smtClean="0"/>
              <a:t>Defined simply as </a:t>
            </a:r>
            <a:r>
              <a:rPr lang="en-US" b="1" i="1" dirty="0" smtClean="0">
                <a:solidFill>
                  <a:srgbClr val="D1282E"/>
                </a:solidFill>
              </a:rPr>
              <a:t>P(X)</a:t>
            </a:r>
            <a:r>
              <a:rPr lang="en-US" dirty="0" smtClean="0"/>
              <a:t> or </a:t>
            </a:r>
            <a:r>
              <a:rPr lang="en-US" b="1" i="1" dirty="0" smtClean="0">
                <a:solidFill>
                  <a:srgbClr val="D1282E"/>
                </a:solidFill>
              </a:rPr>
              <a:t>P(Y|X)</a:t>
            </a:r>
            <a:r>
              <a:rPr lang="en-US" dirty="0" smtClean="0"/>
              <a:t> that changes over time, and is almost a fact</a:t>
            </a:r>
          </a:p>
          <a:p>
            <a:r>
              <a:rPr lang="en-US" dirty="0" smtClean="0"/>
              <a:t>Of life. </a:t>
            </a:r>
            <a:endParaRPr lang="en-US" dirty="0"/>
          </a:p>
          <a:p>
            <a:endParaRPr lang="en-US" dirty="0" smtClean="0"/>
          </a:p>
          <a:p>
            <a:r>
              <a:rPr lang="en-US" dirty="0" smtClean="0"/>
              <a:t>Example causes are…</a:t>
            </a:r>
            <a:endParaRPr lang="en-US" dirty="0"/>
          </a:p>
        </p:txBody>
      </p:sp>
      <p:grpSp>
        <p:nvGrpSpPr>
          <p:cNvPr id="14" name="Group 13"/>
          <p:cNvGrpSpPr/>
          <p:nvPr/>
        </p:nvGrpSpPr>
        <p:grpSpPr>
          <a:xfrm>
            <a:off x="396640" y="2778654"/>
            <a:ext cx="8273203" cy="2748183"/>
            <a:chOff x="328908" y="2084401"/>
            <a:chExt cx="8273203" cy="2748183"/>
          </a:xfrm>
        </p:grpSpPr>
        <p:sp>
          <p:nvSpPr>
            <p:cNvPr id="13" name="Rectangle 12"/>
            <p:cNvSpPr/>
            <p:nvPr/>
          </p:nvSpPr>
          <p:spPr>
            <a:xfrm>
              <a:off x="328908" y="2084401"/>
              <a:ext cx="8273203" cy="2748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668814" y="2877060"/>
              <a:ext cx="1519445" cy="1526228"/>
            </a:xfrm>
            <a:prstGeom prst="rect">
              <a:avLst/>
            </a:prstGeom>
          </p:spPr>
        </p:pic>
        <p:sp>
          <p:nvSpPr>
            <p:cNvPr id="7" name="TextBox 6"/>
            <p:cNvSpPr txBox="1"/>
            <p:nvPr/>
          </p:nvSpPr>
          <p:spPr>
            <a:xfrm>
              <a:off x="660400" y="2287597"/>
              <a:ext cx="1507066" cy="369332"/>
            </a:xfrm>
            <a:prstGeom prst="rect">
              <a:avLst/>
            </a:prstGeom>
            <a:noFill/>
          </p:spPr>
          <p:txBody>
            <a:bodyPr wrap="square" rtlCol="0">
              <a:spAutoFit/>
            </a:bodyPr>
            <a:lstStyle/>
            <a:p>
              <a:r>
                <a:rPr lang="en-US" b="1" dirty="0" smtClean="0"/>
                <a:t>Seasonality</a:t>
              </a:r>
              <a:endParaRPr lang="en-US" b="1" dirty="0"/>
            </a:p>
          </p:txBody>
        </p:sp>
        <p:pic>
          <p:nvPicPr>
            <p:cNvPr id="9" name="Picture 8"/>
            <p:cNvPicPr>
              <a:picLocks noChangeAspect="1"/>
            </p:cNvPicPr>
            <p:nvPr/>
          </p:nvPicPr>
          <p:blipFill>
            <a:blip r:embed="rId4"/>
            <a:stretch>
              <a:fillRect/>
            </a:stretch>
          </p:blipFill>
          <p:spPr>
            <a:xfrm>
              <a:off x="5907223" y="2927861"/>
              <a:ext cx="2527683" cy="1220800"/>
            </a:xfrm>
            <a:prstGeom prst="rect">
              <a:avLst/>
            </a:prstGeom>
          </p:spPr>
        </p:pic>
        <p:sp>
          <p:nvSpPr>
            <p:cNvPr id="10" name="TextBox 9"/>
            <p:cNvSpPr txBox="1"/>
            <p:nvPr/>
          </p:nvSpPr>
          <p:spPr>
            <a:xfrm>
              <a:off x="6095979" y="2321464"/>
              <a:ext cx="2455333" cy="369332"/>
            </a:xfrm>
            <a:prstGeom prst="rect">
              <a:avLst/>
            </a:prstGeom>
            <a:noFill/>
          </p:spPr>
          <p:txBody>
            <a:bodyPr wrap="square" rtlCol="0">
              <a:spAutoFit/>
            </a:bodyPr>
            <a:lstStyle/>
            <a:p>
              <a:r>
                <a:rPr lang="en-US" b="1" dirty="0" smtClean="0"/>
                <a:t>Economic Cycles</a:t>
              </a:r>
              <a:endParaRPr lang="en-US" b="1" dirty="0"/>
            </a:p>
          </p:txBody>
        </p:sp>
        <p:pic>
          <p:nvPicPr>
            <p:cNvPr id="11" name="Picture 10"/>
            <p:cNvPicPr>
              <a:picLocks noChangeAspect="1"/>
            </p:cNvPicPr>
            <p:nvPr/>
          </p:nvPicPr>
          <p:blipFill>
            <a:blip r:embed="rId5"/>
            <a:stretch>
              <a:fillRect/>
            </a:stretch>
          </p:blipFill>
          <p:spPr>
            <a:xfrm>
              <a:off x="2981500" y="2885875"/>
              <a:ext cx="2352487" cy="1551278"/>
            </a:xfrm>
            <a:prstGeom prst="rect">
              <a:avLst/>
            </a:prstGeom>
          </p:spPr>
        </p:pic>
        <p:sp>
          <p:nvSpPr>
            <p:cNvPr id="12" name="TextBox 11"/>
            <p:cNvSpPr txBox="1"/>
            <p:nvPr/>
          </p:nvSpPr>
          <p:spPr>
            <a:xfrm>
              <a:off x="2878712" y="2152137"/>
              <a:ext cx="2455333" cy="646331"/>
            </a:xfrm>
            <a:prstGeom prst="rect">
              <a:avLst/>
            </a:prstGeom>
            <a:noFill/>
          </p:spPr>
          <p:txBody>
            <a:bodyPr wrap="square" rtlCol="0">
              <a:spAutoFit/>
            </a:bodyPr>
            <a:lstStyle/>
            <a:p>
              <a:pPr algn="ctr"/>
              <a:r>
                <a:rPr lang="en-US" b="1" dirty="0" smtClean="0"/>
                <a:t>Promotions</a:t>
              </a:r>
            </a:p>
            <a:p>
              <a:pPr algn="ctr"/>
              <a:r>
                <a:rPr lang="en-US" b="1" dirty="0" smtClean="0"/>
                <a:t>(Exogenous Shocks)</a:t>
              </a:r>
              <a:endParaRPr lang="en-US" b="1" dirty="0"/>
            </a:p>
          </p:txBody>
        </p:sp>
      </p:grpSp>
    </p:spTree>
    <p:extLst>
      <p:ext uri="{BB962C8B-B14F-4D97-AF65-F5344CB8AC3E}">
        <p14:creationId xmlns:p14="http://schemas.microsoft.com/office/powerpoint/2010/main" val="1436499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109" y="2370667"/>
            <a:ext cx="8391758" cy="387773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8109" y="-276761"/>
            <a:ext cx="8391758" cy="1155888"/>
          </a:xfrm>
        </p:spPr>
        <p:txBody>
          <a:bodyPr>
            <a:normAutofit/>
          </a:bodyPr>
          <a:lstStyle/>
          <a:p>
            <a:r>
              <a:rPr lang="en-US" dirty="0" smtClean="0"/>
              <a:t>Simple illustration</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grpSp>
        <p:nvGrpSpPr>
          <p:cNvPr id="22" name="Group 21"/>
          <p:cNvGrpSpPr/>
          <p:nvPr/>
        </p:nvGrpSpPr>
        <p:grpSpPr>
          <a:xfrm>
            <a:off x="633692" y="959004"/>
            <a:ext cx="7603075" cy="529413"/>
            <a:chOff x="633692" y="2269068"/>
            <a:chExt cx="7603075" cy="529413"/>
          </a:xfrm>
        </p:grpSpPr>
        <p:grpSp>
          <p:nvGrpSpPr>
            <p:cNvPr id="17" name="Group 16"/>
            <p:cNvGrpSpPr/>
            <p:nvPr/>
          </p:nvGrpSpPr>
          <p:grpSpPr>
            <a:xfrm>
              <a:off x="633692" y="2269068"/>
              <a:ext cx="7603075" cy="529413"/>
              <a:chOff x="626533" y="2878667"/>
              <a:chExt cx="6807159" cy="1168403"/>
            </a:xfrm>
          </p:grpSpPr>
          <p:sp>
            <p:nvSpPr>
              <p:cNvPr id="8" name="Rectangle 7"/>
              <p:cNvSpPr/>
              <p:nvPr/>
            </p:nvSpPr>
            <p:spPr>
              <a:xfrm>
                <a:off x="626533" y="2878667"/>
                <a:ext cx="2269067" cy="1168400"/>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95600" y="2878667"/>
                <a:ext cx="2269067" cy="1168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64625" y="2878670"/>
                <a:ext cx="2269067" cy="11684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33692" y="2338401"/>
              <a:ext cx="2534374" cy="338554"/>
            </a:xfrm>
            <a:prstGeom prst="rect">
              <a:avLst/>
            </a:prstGeom>
            <a:noFill/>
          </p:spPr>
          <p:txBody>
            <a:bodyPr wrap="square" rtlCol="0">
              <a:spAutoFit/>
            </a:bodyPr>
            <a:lstStyle/>
            <a:p>
              <a:pPr algn="ctr"/>
              <a:r>
                <a:rPr lang="en-US" sz="1600" b="1" dirty="0" smtClean="0"/>
                <a:t>T1 (w/ TV Campaign)</a:t>
              </a:r>
              <a:endParaRPr lang="en-US" sz="1600" b="1" dirty="0"/>
            </a:p>
          </p:txBody>
        </p:sp>
        <p:sp>
          <p:nvSpPr>
            <p:cNvPr id="20" name="TextBox 19"/>
            <p:cNvSpPr txBox="1"/>
            <p:nvPr/>
          </p:nvSpPr>
          <p:spPr>
            <a:xfrm>
              <a:off x="3168066" y="2338401"/>
              <a:ext cx="2534327" cy="338554"/>
            </a:xfrm>
            <a:prstGeom prst="rect">
              <a:avLst/>
            </a:prstGeom>
            <a:noFill/>
          </p:spPr>
          <p:txBody>
            <a:bodyPr wrap="square" rtlCol="0">
              <a:spAutoFit/>
            </a:bodyPr>
            <a:lstStyle/>
            <a:p>
              <a:pPr algn="ctr"/>
              <a:r>
                <a:rPr lang="en-US" sz="1600" b="1" dirty="0" smtClean="0"/>
                <a:t>T2 (No Campaign)</a:t>
              </a:r>
              <a:endParaRPr lang="en-US" sz="1600" b="1" dirty="0"/>
            </a:p>
          </p:txBody>
        </p:sp>
        <p:sp>
          <p:nvSpPr>
            <p:cNvPr id="21" name="TextBox 20"/>
            <p:cNvSpPr txBox="1"/>
            <p:nvPr/>
          </p:nvSpPr>
          <p:spPr>
            <a:xfrm>
              <a:off x="5858933" y="2338404"/>
              <a:ext cx="2377834" cy="338554"/>
            </a:xfrm>
            <a:prstGeom prst="rect">
              <a:avLst/>
            </a:prstGeom>
            <a:noFill/>
          </p:spPr>
          <p:txBody>
            <a:bodyPr wrap="square" rtlCol="0">
              <a:spAutoFit/>
            </a:bodyPr>
            <a:lstStyle/>
            <a:p>
              <a:pPr algn="ctr"/>
              <a:r>
                <a:rPr lang="en-US" sz="1600" b="1" dirty="0" smtClean="0"/>
                <a:t>T3 (No Campaign)</a:t>
              </a:r>
              <a:endParaRPr lang="en-US" sz="1600" b="1" dirty="0"/>
            </a:p>
          </p:txBody>
        </p:sp>
      </p:grpSp>
      <p:sp>
        <p:nvSpPr>
          <p:cNvPr id="41" name="TextBox 40"/>
          <p:cNvSpPr txBox="1"/>
          <p:nvPr/>
        </p:nvSpPr>
        <p:spPr>
          <a:xfrm>
            <a:off x="650624" y="1725536"/>
            <a:ext cx="8205505" cy="338554"/>
          </a:xfrm>
          <a:prstGeom prst="rect">
            <a:avLst/>
          </a:prstGeom>
          <a:noFill/>
        </p:spPr>
        <p:txBody>
          <a:bodyPr wrap="square" rtlCol="0">
            <a:spAutoFit/>
          </a:bodyPr>
          <a:lstStyle/>
          <a:p>
            <a:r>
              <a:rPr lang="en-US" sz="1600" dirty="0" smtClean="0">
                <a:solidFill>
                  <a:srgbClr val="D1282E"/>
                </a:solidFill>
              </a:rPr>
              <a:t>We built a model here,    to predict sales as a function of a user’s history and demos.</a:t>
            </a:r>
            <a:endParaRPr lang="en-US" sz="1600" dirty="0">
              <a:solidFill>
                <a:srgbClr val="D1282E"/>
              </a:solidFill>
            </a:endParaRPr>
          </a:p>
        </p:txBody>
      </p:sp>
      <p:cxnSp>
        <p:nvCxnSpPr>
          <p:cNvPr id="43" name="Straight Arrow Connector 42"/>
          <p:cNvCxnSpPr/>
          <p:nvPr/>
        </p:nvCxnSpPr>
        <p:spPr>
          <a:xfrm flipV="1">
            <a:off x="2777067" y="1488418"/>
            <a:ext cx="390999" cy="44198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64362" y="2370667"/>
            <a:ext cx="8053107" cy="3877733"/>
            <a:chOff x="616759" y="2370667"/>
            <a:chExt cx="8053107" cy="3877733"/>
          </a:xfrm>
        </p:grpSpPr>
        <p:graphicFrame>
          <p:nvGraphicFramePr>
            <p:cNvPr id="45" name="Chart 44"/>
            <p:cNvGraphicFramePr>
              <a:graphicFrameLocks/>
            </p:cNvGraphicFramePr>
            <p:nvPr>
              <p:extLst>
                <p:ext uri="{D42A27DB-BD31-4B8C-83A1-F6EECF244321}">
                  <p14:modId xmlns:p14="http://schemas.microsoft.com/office/powerpoint/2010/main" val="880802754"/>
                </p:ext>
              </p:extLst>
            </p:nvPr>
          </p:nvGraphicFramePr>
          <p:xfrm>
            <a:off x="616759" y="2370667"/>
            <a:ext cx="8053107" cy="3877733"/>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3675471" y="3306459"/>
              <a:ext cx="4761175" cy="923330"/>
            </a:xfrm>
            <a:prstGeom prst="rect">
              <a:avLst/>
            </a:prstGeom>
            <a:solidFill>
              <a:schemeClr val="tx1">
                <a:lumMod val="65000"/>
                <a:lumOff val="35000"/>
              </a:schemeClr>
            </a:solidFill>
            <a:ln>
              <a:solidFill>
                <a:schemeClr val="tx1"/>
              </a:solidFill>
            </a:ln>
          </p:spPr>
          <p:txBody>
            <a:bodyPr wrap="square" rtlCol="0">
              <a:spAutoFit/>
            </a:bodyPr>
            <a:lstStyle/>
            <a:p>
              <a:r>
                <a:rPr lang="en-US" dirty="0" smtClean="0">
                  <a:solidFill>
                    <a:schemeClr val="bg1"/>
                  </a:solidFill>
                </a:rPr>
                <a:t>At the end of T2:</a:t>
              </a:r>
            </a:p>
            <a:p>
              <a:pPr marL="342900" indent="-342900">
                <a:buAutoNum type="arabicPeriod"/>
              </a:pPr>
              <a:r>
                <a:rPr lang="en-US" dirty="0" smtClean="0">
                  <a:solidFill>
                    <a:schemeClr val="bg1"/>
                  </a:solidFill>
                </a:rPr>
                <a:t>Should we build a new model?</a:t>
              </a:r>
            </a:p>
            <a:p>
              <a:pPr marL="342900" indent="-342900">
                <a:buAutoNum type="arabicPeriod"/>
              </a:pPr>
              <a:r>
                <a:rPr lang="en-US" dirty="0" smtClean="0">
                  <a:solidFill>
                    <a:schemeClr val="bg1"/>
                  </a:solidFill>
                </a:rPr>
                <a:t>If yes, what data should we use?  </a:t>
              </a:r>
              <a:endParaRPr lang="en-US" dirty="0">
                <a:solidFill>
                  <a:schemeClr val="bg1"/>
                </a:solidFill>
              </a:endParaRPr>
            </a:p>
          </p:txBody>
        </p:sp>
      </p:grpSp>
    </p:spTree>
    <p:extLst>
      <p:ext uri="{BB962C8B-B14F-4D97-AF65-F5344CB8AC3E}">
        <p14:creationId xmlns:p14="http://schemas.microsoft.com/office/powerpoint/2010/main" val="18358831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Simple illustration</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3" name="TextBox 32"/>
          <p:cNvSpPr txBox="1"/>
          <p:nvPr/>
        </p:nvSpPr>
        <p:spPr>
          <a:xfrm>
            <a:off x="352692" y="1049860"/>
            <a:ext cx="8063175" cy="2031325"/>
          </a:xfrm>
          <a:prstGeom prst="rect">
            <a:avLst/>
          </a:prstGeom>
          <a:noFill/>
        </p:spPr>
        <p:txBody>
          <a:bodyPr wrap="square" rtlCol="0">
            <a:spAutoFit/>
          </a:bodyPr>
          <a:lstStyle/>
          <a:p>
            <a:pPr marL="342900" indent="-342900">
              <a:buAutoNum type="arabicPeriod"/>
            </a:pPr>
            <a:r>
              <a:rPr lang="en-US" b="1" dirty="0" smtClean="0"/>
              <a:t>Should we build a new model?</a:t>
            </a:r>
          </a:p>
          <a:p>
            <a:r>
              <a:rPr lang="en-US" dirty="0" smtClean="0">
                <a:solidFill>
                  <a:schemeClr val="tx2"/>
                </a:solidFill>
              </a:rPr>
              <a:t>We have proof that the distribution of transactions has changed, suggesting the underlying driver of purchase is different without the campaign. We know that T3 will look more like T2 than T1, so we probably should rebuild.</a:t>
            </a:r>
            <a:endParaRPr lang="en-US" dirty="0">
              <a:solidFill>
                <a:schemeClr val="tx2"/>
              </a:solidFill>
            </a:endParaRPr>
          </a:p>
          <a:p>
            <a:pPr marL="342900" indent="-342900">
              <a:buAutoNum type="arabicPeriod"/>
            </a:pPr>
            <a:endParaRPr lang="en-US" dirty="0" smtClean="0"/>
          </a:p>
          <a:p>
            <a:pPr marL="342900" indent="-342900">
              <a:buAutoNum type="arabicPeriod"/>
            </a:pPr>
            <a:endParaRPr lang="en-US" dirty="0" smtClean="0"/>
          </a:p>
          <a:p>
            <a:r>
              <a:rPr lang="en-US" b="1" dirty="0" smtClean="0"/>
              <a:t>2.  If yes, what data should we use?  </a:t>
            </a:r>
            <a:endParaRPr lang="en-US" b="1" dirty="0"/>
          </a:p>
        </p:txBody>
      </p:sp>
      <p:graphicFrame>
        <p:nvGraphicFramePr>
          <p:cNvPr id="46" name="Chart 45"/>
          <p:cNvGraphicFramePr>
            <a:graphicFrameLocks/>
          </p:cNvGraphicFramePr>
          <p:nvPr>
            <p:extLst>
              <p:ext uri="{D42A27DB-BD31-4B8C-83A1-F6EECF244321}">
                <p14:modId xmlns:p14="http://schemas.microsoft.com/office/powerpoint/2010/main" val="2123565665"/>
              </p:ext>
            </p:extLst>
          </p:nvPr>
        </p:nvGraphicFramePr>
        <p:xfrm>
          <a:off x="278109" y="3233585"/>
          <a:ext cx="39116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Box 46"/>
          <p:cNvSpPr txBox="1"/>
          <p:nvPr/>
        </p:nvSpPr>
        <p:spPr>
          <a:xfrm>
            <a:off x="4707468" y="3488267"/>
            <a:ext cx="3962399" cy="2031325"/>
          </a:xfrm>
          <a:prstGeom prst="rect">
            <a:avLst/>
          </a:prstGeom>
          <a:noFill/>
        </p:spPr>
        <p:txBody>
          <a:bodyPr wrap="square" rtlCol="0">
            <a:spAutoFit/>
          </a:bodyPr>
          <a:lstStyle/>
          <a:p>
            <a:r>
              <a:rPr lang="en-US" dirty="0" smtClean="0">
                <a:solidFill>
                  <a:srgbClr val="D1282E"/>
                </a:solidFill>
              </a:rPr>
              <a:t>We can pull both datasets and compare models. If models are very similar, pool data.</a:t>
            </a:r>
          </a:p>
          <a:p>
            <a:endParaRPr lang="en-US" dirty="0">
              <a:solidFill>
                <a:srgbClr val="D1282E"/>
              </a:solidFill>
            </a:endParaRPr>
          </a:p>
          <a:p>
            <a:r>
              <a:rPr lang="en-US" dirty="0" smtClean="0">
                <a:solidFill>
                  <a:srgbClr val="D1282E"/>
                </a:solidFill>
              </a:rPr>
              <a:t> Otherwise, it</a:t>
            </a:r>
            <a:r>
              <a:rPr lang="fr-FR" dirty="0" smtClean="0">
                <a:solidFill>
                  <a:srgbClr val="D1282E"/>
                </a:solidFill>
              </a:rPr>
              <a:t>’</a:t>
            </a:r>
            <a:r>
              <a:rPr lang="en-US" dirty="0" smtClean="0">
                <a:solidFill>
                  <a:srgbClr val="D1282E"/>
                </a:solidFill>
              </a:rPr>
              <a:t>s a balance between having more data and having the right data.</a:t>
            </a:r>
          </a:p>
        </p:txBody>
      </p:sp>
    </p:spTree>
    <p:extLst>
      <p:ext uri="{BB962C8B-B14F-4D97-AF65-F5344CB8AC3E}">
        <p14:creationId xmlns:p14="http://schemas.microsoft.com/office/powerpoint/2010/main" val="1843228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Concept drift takeaways</a:t>
            </a:r>
            <a:endParaRPr lang="en-US" dirty="0"/>
          </a:p>
        </p:txBody>
      </p:sp>
      <p:sp>
        <p:nvSpPr>
          <p:cNvPr id="6" name="TextBox 5"/>
          <p:cNvSpPr txBox="1"/>
          <p:nvPr/>
        </p:nvSpPr>
        <p:spPr>
          <a:xfrm>
            <a:off x="1261482" y="5086579"/>
            <a:ext cx="184666" cy="369332"/>
          </a:xfrm>
          <a:prstGeom prst="rect">
            <a:avLst/>
          </a:prstGeom>
          <a:noFill/>
        </p:spPr>
        <p:txBody>
          <a:bodyPr wrap="none" rtlCol="0">
            <a:spAutoFit/>
          </a:bodyPr>
          <a:lstStyle/>
          <a:p>
            <a:endParaRPr lang="en-US" dirty="0"/>
          </a:p>
        </p:txBody>
      </p:sp>
      <p:sp>
        <p:nvSpPr>
          <p:cNvPr id="3" name="TextBox 2"/>
          <p:cNvSpPr txBox="1"/>
          <p:nvPr/>
        </p:nvSpPr>
        <p:spPr>
          <a:xfrm>
            <a:off x="457202" y="1016008"/>
            <a:ext cx="7857067" cy="4401205"/>
          </a:xfrm>
          <a:prstGeom prst="rect">
            <a:avLst/>
          </a:prstGeom>
          <a:noFill/>
        </p:spPr>
        <p:txBody>
          <a:bodyPr wrap="square" rtlCol="0">
            <a:spAutoFit/>
          </a:bodyPr>
          <a:lstStyle/>
          <a:p>
            <a:pPr marL="342900" indent="-342900">
              <a:buAutoNum type="arabicPeriod"/>
            </a:pPr>
            <a:r>
              <a:rPr lang="en-US" sz="2800" b="1" dirty="0" smtClean="0"/>
              <a:t> Monitor predictive performance</a:t>
            </a:r>
          </a:p>
          <a:p>
            <a:pPr marL="342900" indent="-342900">
              <a:buAutoNum type="arabicPeriod"/>
            </a:pPr>
            <a:endParaRPr lang="en-US" sz="2800" b="1" dirty="0" smtClean="0"/>
          </a:p>
          <a:p>
            <a:pPr marL="342900" indent="-342900">
              <a:buAutoNum type="arabicPeriod"/>
            </a:pPr>
            <a:endParaRPr lang="en-US" sz="2800" b="1" dirty="0" smtClean="0"/>
          </a:p>
          <a:p>
            <a:endParaRPr lang="en-US" sz="2800" b="1" dirty="0"/>
          </a:p>
          <a:p>
            <a:pPr marL="342900" indent="-342900">
              <a:buAutoNum type="arabicPeriod"/>
            </a:pPr>
            <a:r>
              <a:rPr lang="en-US" sz="2800" b="1" dirty="0" smtClean="0"/>
              <a:t> </a:t>
            </a:r>
            <a:r>
              <a:rPr lang="en-US" sz="2800" b="1" dirty="0"/>
              <a:t>R</a:t>
            </a:r>
            <a:r>
              <a:rPr lang="en-US" sz="2800" b="1" dirty="0" smtClean="0"/>
              <a:t>etrain as often as possible</a:t>
            </a:r>
          </a:p>
          <a:p>
            <a:endParaRPr lang="en-US" sz="2800" b="1" dirty="0" smtClean="0"/>
          </a:p>
          <a:p>
            <a:endParaRPr lang="en-US" sz="2800" b="1" dirty="0" smtClean="0"/>
          </a:p>
          <a:p>
            <a:pPr marL="342900" indent="-342900">
              <a:buAutoNum type="arabicPeriod"/>
            </a:pPr>
            <a:endParaRPr lang="en-US" sz="2800" b="1" dirty="0"/>
          </a:p>
          <a:p>
            <a:pPr marL="342900" indent="-342900">
              <a:buAutoNum type="arabicPeriod"/>
            </a:pPr>
            <a:r>
              <a:rPr lang="en-US" sz="2800" b="1" dirty="0" smtClean="0"/>
              <a:t> Test balance between data </a:t>
            </a:r>
            <a:r>
              <a:rPr lang="en-US" sz="2800" b="1" dirty="0" err="1" smtClean="0"/>
              <a:t>recency</a:t>
            </a:r>
            <a:r>
              <a:rPr lang="en-US" sz="2800" b="1" dirty="0" smtClean="0"/>
              <a:t> and data volume</a:t>
            </a:r>
            <a:r>
              <a:rPr lang="en-US" dirty="0" smtClean="0"/>
              <a:t> </a:t>
            </a:r>
            <a:endParaRPr lang="en-US" dirty="0"/>
          </a:p>
        </p:txBody>
      </p:sp>
      <p:sp>
        <p:nvSpPr>
          <p:cNvPr id="4" name="TextBox 3"/>
          <p:cNvSpPr txBox="1"/>
          <p:nvPr/>
        </p:nvSpPr>
        <p:spPr>
          <a:xfrm>
            <a:off x="694269" y="1557875"/>
            <a:ext cx="7874000" cy="646331"/>
          </a:xfrm>
          <a:prstGeom prst="rect">
            <a:avLst/>
          </a:prstGeom>
          <a:noFill/>
        </p:spPr>
        <p:txBody>
          <a:bodyPr wrap="square" rtlCol="0">
            <a:spAutoFit/>
          </a:bodyPr>
          <a:lstStyle/>
          <a:p>
            <a:r>
              <a:rPr lang="en-US" dirty="0" smtClean="0">
                <a:solidFill>
                  <a:srgbClr val="D1282E"/>
                </a:solidFill>
              </a:rPr>
              <a:t>You don’t know future distributions, but model predictive performance should tell you when changes are happening.</a:t>
            </a:r>
            <a:endParaRPr lang="en-US" dirty="0">
              <a:solidFill>
                <a:srgbClr val="D1282E"/>
              </a:solidFill>
            </a:endParaRPr>
          </a:p>
        </p:txBody>
      </p:sp>
      <p:sp>
        <p:nvSpPr>
          <p:cNvPr id="9" name="TextBox 8"/>
          <p:cNvSpPr txBox="1"/>
          <p:nvPr/>
        </p:nvSpPr>
        <p:spPr>
          <a:xfrm>
            <a:off x="694272" y="3318910"/>
            <a:ext cx="7874000" cy="646331"/>
          </a:xfrm>
          <a:prstGeom prst="rect">
            <a:avLst/>
          </a:prstGeom>
          <a:noFill/>
        </p:spPr>
        <p:txBody>
          <a:bodyPr wrap="square" rtlCol="0">
            <a:spAutoFit/>
          </a:bodyPr>
          <a:lstStyle/>
          <a:p>
            <a:r>
              <a:rPr lang="en-US" dirty="0" smtClean="0">
                <a:solidFill>
                  <a:srgbClr val="D1282E"/>
                </a:solidFill>
              </a:rPr>
              <a:t>The simplest way (in theory) to deal with an out-of-date model is to build a new one.</a:t>
            </a:r>
            <a:endParaRPr lang="en-US" dirty="0">
              <a:solidFill>
                <a:srgbClr val="D1282E"/>
              </a:solidFill>
            </a:endParaRPr>
          </a:p>
        </p:txBody>
      </p:sp>
      <p:sp>
        <p:nvSpPr>
          <p:cNvPr id="10" name="TextBox 9"/>
          <p:cNvSpPr txBox="1"/>
          <p:nvPr/>
        </p:nvSpPr>
        <p:spPr>
          <a:xfrm>
            <a:off x="694275" y="5435538"/>
            <a:ext cx="7874000" cy="646331"/>
          </a:xfrm>
          <a:prstGeom prst="rect">
            <a:avLst/>
          </a:prstGeom>
          <a:noFill/>
        </p:spPr>
        <p:txBody>
          <a:bodyPr wrap="square" rtlCol="0">
            <a:spAutoFit/>
          </a:bodyPr>
          <a:lstStyle/>
          <a:p>
            <a:r>
              <a:rPr lang="en-US" dirty="0" smtClean="0">
                <a:solidFill>
                  <a:srgbClr val="D1282E"/>
                </a:solidFill>
              </a:rPr>
              <a:t>This ties back to the classic bias-variance tradeoff, which is at the heart of</a:t>
            </a:r>
          </a:p>
          <a:p>
            <a:r>
              <a:rPr lang="en-US" dirty="0" smtClean="0">
                <a:solidFill>
                  <a:srgbClr val="D1282E"/>
                </a:solidFill>
              </a:rPr>
              <a:t>many design decisions in data science. </a:t>
            </a:r>
            <a:endParaRPr lang="en-US" dirty="0">
              <a:solidFill>
                <a:srgbClr val="D1282E"/>
              </a:solidFill>
            </a:endParaRPr>
          </a:p>
        </p:txBody>
      </p:sp>
    </p:spTree>
    <p:extLst>
      <p:ext uri="{BB962C8B-B14F-4D97-AF65-F5344CB8AC3E}">
        <p14:creationId xmlns:p14="http://schemas.microsoft.com/office/powerpoint/2010/main" val="34288111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The shape of your data</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stretch>
            <a:fillRect/>
          </a:stretch>
        </p:blipFill>
        <p:spPr>
          <a:xfrm>
            <a:off x="0" y="2912533"/>
            <a:ext cx="3548824" cy="3945467"/>
          </a:xfrm>
          <a:prstGeom prst="rect">
            <a:avLst/>
          </a:prstGeom>
        </p:spPr>
      </p:pic>
      <p:sp>
        <p:nvSpPr>
          <p:cNvPr id="3" name="TextBox 2"/>
          <p:cNvSpPr txBox="1"/>
          <p:nvPr/>
        </p:nvSpPr>
        <p:spPr>
          <a:xfrm>
            <a:off x="3004380" y="1358261"/>
            <a:ext cx="5953357" cy="2677656"/>
          </a:xfrm>
          <a:prstGeom prst="rect">
            <a:avLst/>
          </a:prstGeom>
          <a:noFill/>
        </p:spPr>
        <p:txBody>
          <a:bodyPr wrap="square" rtlCol="0">
            <a:spAutoFit/>
          </a:bodyPr>
          <a:lstStyle/>
          <a:p>
            <a:r>
              <a:rPr lang="en-US" sz="2800" dirty="0" smtClean="0"/>
              <a:t>2. What does it look like?</a:t>
            </a:r>
          </a:p>
          <a:p>
            <a:pPr marL="457200" indent="-457200">
              <a:buFont typeface="Arial"/>
              <a:buChar char="•"/>
            </a:pPr>
            <a:r>
              <a:rPr lang="en-US" sz="2800" dirty="0" smtClean="0">
                <a:solidFill>
                  <a:srgbClr val="D1282E"/>
                </a:solidFill>
              </a:rPr>
              <a:t>Distribution</a:t>
            </a:r>
          </a:p>
          <a:p>
            <a:pPr marL="457200" indent="-457200">
              <a:buFont typeface="Arial"/>
              <a:buChar char="•"/>
            </a:pPr>
            <a:r>
              <a:rPr lang="en-US" sz="2800" dirty="0" smtClean="0">
                <a:solidFill>
                  <a:srgbClr val="D1282E"/>
                </a:solidFill>
              </a:rPr>
              <a:t>Feature types</a:t>
            </a:r>
          </a:p>
          <a:p>
            <a:pPr marL="457200" indent="-457200">
              <a:buFont typeface="Arial"/>
              <a:buChar char="•"/>
            </a:pPr>
            <a:r>
              <a:rPr lang="en-US" sz="2800" dirty="0" smtClean="0">
                <a:solidFill>
                  <a:srgbClr val="D1282E"/>
                </a:solidFill>
              </a:rPr>
              <a:t>Missing values/outliers</a:t>
            </a:r>
          </a:p>
          <a:p>
            <a:endParaRPr lang="en-US" sz="2800" dirty="0" smtClean="0">
              <a:solidFill>
                <a:srgbClr val="D1282E"/>
              </a:solidFill>
            </a:endParaRPr>
          </a:p>
          <a:p>
            <a:pPr marL="457200" indent="-457200">
              <a:buFont typeface="Arial"/>
              <a:buChar char="•"/>
            </a:pPr>
            <a:endParaRPr lang="en-US" sz="2800" dirty="0" smtClean="0"/>
          </a:p>
        </p:txBody>
      </p:sp>
    </p:spTree>
    <p:extLst>
      <p:ext uri="{BB962C8B-B14F-4D97-AF65-F5344CB8AC3E}">
        <p14:creationId xmlns:p14="http://schemas.microsoft.com/office/powerpoint/2010/main" val="37558281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846672"/>
            <a:ext cx="8111067" cy="646331"/>
          </a:xfrm>
          <a:prstGeom prst="rect">
            <a:avLst/>
          </a:prstGeom>
          <a:noFill/>
        </p:spPr>
        <p:txBody>
          <a:bodyPr wrap="square" rtlCol="0">
            <a:spAutoFit/>
          </a:bodyPr>
          <a:lstStyle/>
          <a:p>
            <a:r>
              <a:rPr lang="en-US" dirty="0" smtClean="0"/>
              <a:t>This isn’t a probability course, but data can usually be characterized by its distribution and associated statistics.  </a:t>
            </a:r>
            <a:endParaRPr lang="en-US" dirty="0"/>
          </a:p>
        </p:txBody>
      </p:sp>
      <p:grpSp>
        <p:nvGrpSpPr>
          <p:cNvPr id="13" name="Group 12"/>
          <p:cNvGrpSpPr/>
          <p:nvPr/>
        </p:nvGrpSpPr>
        <p:grpSpPr>
          <a:xfrm>
            <a:off x="1058286" y="1693340"/>
            <a:ext cx="6866514" cy="3911601"/>
            <a:chOff x="1058286" y="2065866"/>
            <a:chExt cx="6866514" cy="4122208"/>
          </a:xfrm>
        </p:grpSpPr>
        <p:grpSp>
          <p:nvGrpSpPr>
            <p:cNvPr id="5" name="Group 4"/>
            <p:cNvGrpSpPr/>
            <p:nvPr/>
          </p:nvGrpSpPr>
          <p:grpSpPr>
            <a:xfrm>
              <a:off x="1210735" y="2218267"/>
              <a:ext cx="6409656" cy="3969807"/>
              <a:chOff x="1210735" y="2218267"/>
              <a:chExt cx="6409656" cy="3969807"/>
            </a:xfrm>
          </p:grpSpPr>
          <p:graphicFrame>
            <p:nvGraphicFramePr>
              <p:cNvPr id="7" name="Chart 6"/>
              <p:cNvGraphicFramePr>
                <a:graphicFrameLocks/>
              </p:cNvGraphicFramePr>
              <p:nvPr>
                <p:extLst>
                  <p:ext uri="{D42A27DB-BD31-4B8C-83A1-F6EECF244321}">
                    <p14:modId xmlns:p14="http://schemas.microsoft.com/office/powerpoint/2010/main" val="513996648"/>
                  </p:ext>
                </p:extLst>
              </p:nvPr>
            </p:nvGraphicFramePr>
            <p:xfrm>
              <a:off x="1337736" y="2218267"/>
              <a:ext cx="2872786" cy="17324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597819344"/>
                  </p:ext>
                </p:extLst>
              </p:nvPr>
            </p:nvGraphicFramePr>
            <p:xfrm>
              <a:off x="4707472" y="2218267"/>
              <a:ext cx="2887133" cy="17324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3580129370"/>
                  </p:ext>
                </p:extLst>
              </p:nvPr>
            </p:nvGraphicFramePr>
            <p:xfrm>
              <a:off x="1210735" y="4322985"/>
              <a:ext cx="3119967" cy="18650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1336728424"/>
                  </p:ext>
                </p:extLst>
              </p:nvPr>
            </p:nvGraphicFramePr>
            <p:xfrm>
              <a:off x="4707472" y="4322985"/>
              <a:ext cx="2912919" cy="1509875"/>
            </p:xfrm>
            <a:graphic>
              <a:graphicData uri="http://schemas.openxmlformats.org/drawingml/2006/chart">
                <c:chart xmlns:c="http://schemas.openxmlformats.org/drawingml/2006/chart" xmlns:r="http://schemas.openxmlformats.org/officeDocument/2006/relationships" r:id="rId6"/>
              </a:graphicData>
            </a:graphic>
          </p:graphicFrame>
        </p:grpSp>
        <p:sp>
          <p:nvSpPr>
            <p:cNvPr id="11" name="Rectangle 10"/>
            <p:cNvSpPr/>
            <p:nvPr/>
          </p:nvSpPr>
          <p:spPr>
            <a:xfrm>
              <a:off x="1058286" y="2065866"/>
              <a:ext cx="6866514" cy="391160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304808" y="5486317"/>
            <a:ext cx="8111067" cy="923330"/>
          </a:xfrm>
          <a:prstGeom prst="rect">
            <a:avLst/>
          </a:prstGeom>
          <a:noFill/>
        </p:spPr>
        <p:txBody>
          <a:bodyPr wrap="square" rtlCol="0">
            <a:spAutoFit/>
          </a:bodyPr>
          <a:lstStyle/>
          <a:p>
            <a:r>
              <a:rPr lang="en-US" dirty="0" smtClean="0"/>
              <a:t>In reality though, empirical data rarely conforms to standard probability distributions. These are still useful for simulations for smoothing/regularization using various Bayesian methods.</a:t>
            </a:r>
            <a:endParaRPr lang="en-US" dirty="0"/>
          </a:p>
        </p:txBody>
      </p:sp>
    </p:spTree>
    <p:extLst>
      <p:ext uri="{BB962C8B-B14F-4D97-AF65-F5344CB8AC3E}">
        <p14:creationId xmlns:p14="http://schemas.microsoft.com/office/powerpoint/2010/main" val="17061859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Empirical 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846672"/>
            <a:ext cx="8111067" cy="1477328"/>
          </a:xfrm>
          <a:prstGeom prst="rect">
            <a:avLst/>
          </a:prstGeom>
          <a:noFill/>
        </p:spPr>
        <p:txBody>
          <a:bodyPr wrap="square" rtlCol="0">
            <a:spAutoFit/>
          </a:bodyPr>
          <a:lstStyle/>
          <a:p>
            <a:r>
              <a:rPr lang="en-US" dirty="0" smtClean="0"/>
              <a:t>Most data comes in as is and it doesn’t always matter what you call its distribution…</a:t>
            </a:r>
          </a:p>
          <a:p>
            <a:endParaRPr lang="en-US" dirty="0"/>
          </a:p>
          <a:p>
            <a:r>
              <a:rPr lang="en-US" dirty="0" smtClean="0"/>
              <a:t>but its still useful to understand its shape. The histogram is a great tool for this. </a:t>
            </a:r>
            <a:endParaRPr lang="en-US" dirty="0"/>
          </a:p>
        </p:txBody>
      </p:sp>
      <p:pic>
        <p:nvPicPr>
          <p:cNvPr id="3" name="Picture 2"/>
          <p:cNvPicPr>
            <a:picLocks noChangeAspect="1"/>
          </p:cNvPicPr>
          <p:nvPr/>
        </p:nvPicPr>
        <p:blipFill>
          <a:blip r:embed="rId3"/>
          <a:stretch>
            <a:fillRect/>
          </a:stretch>
        </p:blipFill>
        <p:spPr>
          <a:xfrm>
            <a:off x="395700" y="2675463"/>
            <a:ext cx="3928963" cy="2645833"/>
          </a:xfrm>
          <a:prstGeom prst="rect">
            <a:avLst/>
          </a:prstGeom>
        </p:spPr>
      </p:pic>
      <p:pic>
        <p:nvPicPr>
          <p:cNvPr id="12" name="Picture 11"/>
          <p:cNvPicPr>
            <a:picLocks noChangeAspect="1"/>
          </p:cNvPicPr>
          <p:nvPr/>
        </p:nvPicPr>
        <p:blipFill>
          <a:blip r:embed="rId4"/>
          <a:stretch>
            <a:fillRect/>
          </a:stretch>
        </p:blipFill>
        <p:spPr>
          <a:xfrm>
            <a:off x="4553479" y="2675463"/>
            <a:ext cx="3799655" cy="2645833"/>
          </a:xfrm>
          <a:prstGeom prst="rect">
            <a:avLst/>
          </a:prstGeom>
        </p:spPr>
      </p:pic>
    </p:spTree>
    <p:extLst>
      <p:ext uri="{BB962C8B-B14F-4D97-AF65-F5344CB8AC3E}">
        <p14:creationId xmlns:p14="http://schemas.microsoft.com/office/powerpoint/2010/main" val="12751242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What is data anyways?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4870894" y="1605464"/>
            <a:ext cx="4504266" cy="830997"/>
          </a:xfrm>
          <a:prstGeom prst="rect">
            <a:avLst/>
          </a:prstGeom>
          <a:noFill/>
        </p:spPr>
        <p:txBody>
          <a:bodyPr wrap="square" rtlCol="0">
            <a:spAutoFit/>
          </a:bodyPr>
          <a:lstStyle/>
          <a:p>
            <a:r>
              <a:rPr lang="en-US" sz="2400" b="1" i="1" dirty="0" smtClean="0"/>
              <a:t>Files </a:t>
            </a:r>
          </a:p>
          <a:p>
            <a:r>
              <a:rPr lang="en-US" sz="2400" b="1" i="1" dirty="0" smtClean="0"/>
              <a:t>(i.e. .txt, .binary, .</a:t>
            </a:r>
            <a:r>
              <a:rPr lang="en-US" sz="2400" b="1" i="1" dirty="0" err="1" smtClean="0"/>
              <a:t>csv</a:t>
            </a:r>
            <a:r>
              <a:rPr lang="en-US" sz="2400" b="1" i="1" dirty="0" smtClean="0"/>
              <a:t> )?</a:t>
            </a:r>
            <a:endParaRPr lang="en-US" sz="2400" b="1" i="1" dirty="0"/>
          </a:p>
        </p:txBody>
      </p:sp>
      <p:sp>
        <p:nvSpPr>
          <p:cNvPr id="9" name="TextBox 8"/>
          <p:cNvSpPr txBox="1"/>
          <p:nvPr/>
        </p:nvSpPr>
        <p:spPr>
          <a:xfrm>
            <a:off x="4850105" y="3055317"/>
            <a:ext cx="4073758" cy="1200328"/>
          </a:xfrm>
          <a:prstGeom prst="rect">
            <a:avLst/>
          </a:prstGeom>
          <a:noFill/>
        </p:spPr>
        <p:txBody>
          <a:bodyPr wrap="square" rtlCol="0">
            <a:spAutoFit/>
          </a:bodyPr>
          <a:lstStyle/>
          <a:p>
            <a:r>
              <a:rPr lang="en-US" sz="2400" b="1" i="1" dirty="0" smtClean="0"/>
              <a:t>Programming Objects </a:t>
            </a:r>
          </a:p>
          <a:p>
            <a:r>
              <a:rPr lang="en-US" sz="2400" b="1" i="1" dirty="0" smtClean="0"/>
              <a:t>(i.e. .tuples, arrays, </a:t>
            </a:r>
          </a:p>
          <a:p>
            <a:r>
              <a:rPr lang="en-US" sz="2400" b="1" i="1" dirty="0" err="1" smtClean="0"/>
              <a:t>hashMaps</a:t>
            </a:r>
            <a:r>
              <a:rPr lang="en-US" sz="2400" b="1" i="1" dirty="0" smtClean="0"/>
              <a:t>, </a:t>
            </a:r>
            <a:r>
              <a:rPr lang="en-US" sz="2400" b="1" i="1" dirty="0" err="1" smtClean="0"/>
              <a:t>dicts</a:t>
            </a:r>
            <a:r>
              <a:rPr lang="en-US" sz="2400" b="1" i="1" dirty="0" smtClean="0"/>
              <a:t> )?</a:t>
            </a:r>
            <a:endParaRPr lang="en-US" sz="2400" b="1" i="1" dirty="0"/>
          </a:p>
        </p:txBody>
      </p:sp>
      <p:sp>
        <p:nvSpPr>
          <p:cNvPr id="10" name="TextBox 9"/>
          <p:cNvSpPr txBox="1"/>
          <p:nvPr/>
        </p:nvSpPr>
        <p:spPr>
          <a:xfrm>
            <a:off x="4870894" y="4868942"/>
            <a:ext cx="3798973" cy="830997"/>
          </a:xfrm>
          <a:prstGeom prst="rect">
            <a:avLst/>
          </a:prstGeom>
          <a:noFill/>
        </p:spPr>
        <p:txBody>
          <a:bodyPr wrap="square" rtlCol="0">
            <a:spAutoFit/>
          </a:bodyPr>
          <a:lstStyle/>
          <a:p>
            <a:r>
              <a:rPr lang="en-US" sz="2400" b="1" i="1" dirty="0" smtClean="0"/>
              <a:t>Features and variables </a:t>
            </a:r>
          </a:p>
          <a:p>
            <a:r>
              <a:rPr lang="en-US" sz="2400" b="1" i="1" dirty="0" smtClean="0"/>
              <a:t>(i.e. X,Y,Z)?</a:t>
            </a:r>
            <a:endParaRPr lang="en-US" sz="2400" b="1" i="1" dirty="0"/>
          </a:p>
        </p:txBody>
      </p:sp>
      <p:pic>
        <p:nvPicPr>
          <p:cNvPr id="5" name="Picture 4"/>
          <p:cNvPicPr>
            <a:picLocks noChangeAspect="1"/>
          </p:cNvPicPr>
          <p:nvPr/>
        </p:nvPicPr>
        <p:blipFill>
          <a:blip r:embed="rId3"/>
          <a:stretch>
            <a:fillRect/>
          </a:stretch>
        </p:blipFill>
        <p:spPr>
          <a:xfrm>
            <a:off x="278109" y="1163080"/>
            <a:ext cx="4148667" cy="5185834"/>
          </a:xfrm>
          <a:prstGeom prst="rect">
            <a:avLst/>
          </a:prstGeom>
        </p:spPr>
      </p:pic>
    </p:spTree>
    <p:extLst>
      <p:ext uri="{BB962C8B-B14F-4D97-AF65-F5344CB8AC3E}">
        <p14:creationId xmlns:p14="http://schemas.microsoft.com/office/powerpoint/2010/main" val="3914461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Empirical 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999069"/>
            <a:ext cx="8111067" cy="369332"/>
          </a:xfrm>
          <a:prstGeom prst="rect">
            <a:avLst/>
          </a:prstGeom>
          <a:noFill/>
        </p:spPr>
        <p:txBody>
          <a:bodyPr wrap="square" rtlCol="0">
            <a:spAutoFit/>
          </a:bodyPr>
          <a:lstStyle/>
          <a:p>
            <a:r>
              <a:rPr lang="en-US" dirty="0" smtClean="0"/>
              <a:t>It is often very useful to know the distributional statistics of your data…</a:t>
            </a:r>
            <a:endParaRPr lang="en-US" dirty="0"/>
          </a:p>
        </p:txBody>
      </p:sp>
      <p:pic>
        <p:nvPicPr>
          <p:cNvPr id="5" name="Picture 4" descr="Screen Shot 2014-09-08 at 5.1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65" y="1879600"/>
            <a:ext cx="7685515" cy="3406981"/>
          </a:xfrm>
          <a:prstGeom prst="rect">
            <a:avLst/>
          </a:prstGeom>
          <a:ln>
            <a:solidFill>
              <a:schemeClr val="tx1"/>
            </a:solidFill>
          </a:ln>
        </p:spPr>
      </p:pic>
    </p:spTree>
    <p:extLst>
      <p:ext uri="{BB962C8B-B14F-4D97-AF65-F5344CB8AC3E}">
        <p14:creationId xmlns:p14="http://schemas.microsoft.com/office/powerpoint/2010/main" val="26229516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Types of features</a:t>
            </a:r>
            <a:endParaRPr lang="en-US" dirty="0"/>
          </a:p>
        </p:txBody>
      </p:sp>
      <p:sp>
        <p:nvSpPr>
          <p:cNvPr id="4" name="TextBox 3"/>
          <p:cNvSpPr txBox="1"/>
          <p:nvPr/>
        </p:nvSpPr>
        <p:spPr>
          <a:xfrm>
            <a:off x="304805" y="897471"/>
            <a:ext cx="8111067" cy="369332"/>
          </a:xfrm>
          <a:prstGeom prst="rect">
            <a:avLst/>
          </a:prstGeom>
          <a:noFill/>
        </p:spPr>
        <p:txBody>
          <a:bodyPr wrap="square" rtlCol="0">
            <a:spAutoFit/>
          </a:bodyPr>
          <a:lstStyle/>
          <a:p>
            <a:r>
              <a:rPr lang="en-US" dirty="0" smtClean="0"/>
              <a:t>Most variables fall under four basic categories</a:t>
            </a:r>
            <a:endParaRPr lang="en-US" dirty="0"/>
          </a:p>
        </p:txBody>
      </p:sp>
      <p:grpSp>
        <p:nvGrpSpPr>
          <p:cNvPr id="37" name="Group 36"/>
          <p:cNvGrpSpPr/>
          <p:nvPr/>
        </p:nvGrpSpPr>
        <p:grpSpPr>
          <a:xfrm>
            <a:off x="491064" y="1710269"/>
            <a:ext cx="7857076" cy="3745642"/>
            <a:chOff x="491064" y="1524006"/>
            <a:chExt cx="7857076" cy="3745642"/>
          </a:xfrm>
        </p:grpSpPr>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grpSp>
          <p:nvGrpSpPr>
            <p:cNvPr id="14" name="Group 13"/>
            <p:cNvGrpSpPr/>
            <p:nvPr/>
          </p:nvGrpSpPr>
          <p:grpSpPr>
            <a:xfrm>
              <a:off x="3606797" y="1524006"/>
              <a:ext cx="1625600" cy="880534"/>
              <a:chOff x="3437467" y="1845733"/>
              <a:chExt cx="1625600" cy="880534"/>
            </a:xfrm>
          </p:grpSpPr>
          <p:sp>
            <p:nvSpPr>
              <p:cNvPr id="12" name="Rounded Rectangle 11"/>
              <p:cNvSpPr/>
              <p:nvPr/>
            </p:nvSpPr>
            <p:spPr>
              <a:xfrm>
                <a:off x="3437467" y="1845733"/>
                <a:ext cx="1625600" cy="880534"/>
              </a:xfrm>
              <a:prstGeom prst="roundRect">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606799" y="2065866"/>
                <a:ext cx="1286934" cy="369332"/>
              </a:xfrm>
              <a:prstGeom prst="rect">
                <a:avLst/>
              </a:prstGeom>
              <a:noFill/>
            </p:spPr>
            <p:txBody>
              <a:bodyPr wrap="square" rtlCol="0">
                <a:spAutoFit/>
              </a:bodyPr>
              <a:lstStyle/>
              <a:p>
                <a:pPr algn="ctr"/>
                <a:r>
                  <a:rPr lang="en-US" b="1" dirty="0" smtClean="0">
                    <a:solidFill>
                      <a:schemeClr val="bg1"/>
                    </a:solidFill>
                  </a:rPr>
                  <a:t>Variable</a:t>
                </a:r>
                <a:endParaRPr lang="en-US" b="1" dirty="0">
                  <a:solidFill>
                    <a:schemeClr val="bg1"/>
                  </a:solidFill>
                </a:endParaRPr>
              </a:p>
            </p:txBody>
          </p:sp>
        </p:grpSp>
        <p:grpSp>
          <p:nvGrpSpPr>
            <p:cNvPr id="15" name="Group 14"/>
            <p:cNvGrpSpPr/>
            <p:nvPr/>
          </p:nvGrpSpPr>
          <p:grpSpPr>
            <a:xfrm>
              <a:off x="1473207" y="2777073"/>
              <a:ext cx="1625600" cy="880534"/>
              <a:chOff x="3437467" y="1845733"/>
              <a:chExt cx="1625600" cy="880534"/>
            </a:xfrm>
            <a:solidFill>
              <a:srgbClr val="FF0000"/>
            </a:solidFill>
          </p:grpSpPr>
          <p:sp>
            <p:nvSpPr>
              <p:cNvPr id="16" name="Rounded Rectangle 15"/>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606799" y="2065866"/>
                <a:ext cx="1286934" cy="369332"/>
              </a:xfrm>
              <a:prstGeom prst="rect">
                <a:avLst/>
              </a:prstGeom>
              <a:grpFill/>
            </p:spPr>
            <p:txBody>
              <a:bodyPr wrap="square" rtlCol="0">
                <a:spAutoFit/>
              </a:bodyPr>
              <a:lstStyle/>
              <a:p>
                <a:pPr algn="ctr"/>
                <a:r>
                  <a:rPr lang="en-US" b="1" dirty="0" smtClean="0">
                    <a:solidFill>
                      <a:schemeClr val="bg1"/>
                    </a:solidFill>
                  </a:rPr>
                  <a:t>Numeric</a:t>
                </a:r>
                <a:endParaRPr lang="en-US" b="1" dirty="0">
                  <a:solidFill>
                    <a:schemeClr val="bg1"/>
                  </a:solidFill>
                </a:endParaRPr>
              </a:p>
            </p:txBody>
          </p:sp>
        </p:grpSp>
        <p:grpSp>
          <p:nvGrpSpPr>
            <p:cNvPr id="18" name="Group 17"/>
            <p:cNvGrpSpPr/>
            <p:nvPr/>
          </p:nvGrpSpPr>
          <p:grpSpPr>
            <a:xfrm>
              <a:off x="5723453" y="2794006"/>
              <a:ext cx="1625600" cy="880534"/>
              <a:chOff x="3437467" y="1845733"/>
              <a:chExt cx="1625600" cy="880534"/>
            </a:xfrm>
            <a:solidFill>
              <a:schemeClr val="accent3"/>
            </a:solidFill>
          </p:grpSpPr>
          <p:sp>
            <p:nvSpPr>
              <p:cNvPr id="19" name="Rounded Rectangle 18"/>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539067" y="2065866"/>
                <a:ext cx="1456268" cy="369332"/>
              </a:xfrm>
              <a:prstGeom prst="rect">
                <a:avLst/>
              </a:prstGeom>
              <a:grpFill/>
            </p:spPr>
            <p:txBody>
              <a:bodyPr wrap="square" rtlCol="0">
                <a:spAutoFit/>
              </a:bodyPr>
              <a:lstStyle/>
              <a:p>
                <a:pPr algn="ctr"/>
                <a:r>
                  <a:rPr lang="en-US" b="1" dirty="0" smtClean="0">
                    <a:solidFill>
                      <a:schemeClr val="bg1"/>
                    </a:solidFill>
                  </a:rPr>
                  <a:t>Categorical</a:t>
                </a:r>
                <a:endParaRPr lang="en-US" b="1" dirty="0">
                  <a:solidFill>
                    <a:schemeClr val="bg1"/>
                  </a:solidFill>
                </a:endParaRPr>
              </a:p>
            </p:txBody>
          </p:sp>
        </p:grpSp>
        <p:grpSp>
          <p:nvGrpSpPr>
            <p:cNvPr id="21" name="Group 20"/>
            <p:cNvGrpSpPr/>
            <p:nvPr/>
          </p:nvGrpSpPr>
          <p:grpSpPr>
            <a:xfrm>
              <a:off x="491064" y="4258544"/>
              <a:ext cx="1625600" cy="880534"/>
              <a:chOff x="3437467" y="1845733"/>
              <a:chExt cx="1625600" cy="880534"/>
            </a:xfrm>
            <a:solidFill>
              <a:srgbClr val="FF0000"/>
            </a:solidFill>
          </p:grpSpPr>
          <p:sp>
            <p:nvSpPr>
              <p:cNvPr id="22" name="Rounded Rectangle 21"/>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522132" y="2065866"/>
                <a:ext cx="1456266" cy="369332"/>
              </a:xfrm>
              <a:prstGeom prst="rect">
                <a:avLst/>
              </a:prstGeom>
              <a:grpFill/>
            </p:spPr>
            <p:txBody>
              <a:bodyPr wrap="square" rtlCol="0">
                <a:spAutoFit/>
              </a:bodyPr>
              <a:lstStyle/>
              <a:p>
                <a:pPr algn="ctr"/>
                <a:r>
                  <a:rPr lang="en-US" b="1" dirty="0" smtClean="0">
                    <a:solidFill>
                      <a:schemeClr val="bg1"/>
                    </a:solidFill>
                  </a:rPr>
                  <a:t>Continuous</a:t>
                </a:r>
                <a:endParaRPr lang="en-US" b="1" dirty="0">
                  <a:solidFill>
                    <a:schemeClr val="bg1"/>
                  </a:solidFill>
                </a:endParaRPr>
              </a:p>
            </p:txBody>
          </p:sp>
        </p:grpSp>
        <p:grpSp>
          <p:nvGrpSpPr>
            <p:cNvPr id="24" name="Group 23"/>
            <p:cNvGrpSpPr/>
            <p:nvPr/>
          </p:nvGrpSpPr>
          <p:grpSpPr>
            <a:xfrm>
              <a:off x="2404556" y="4258544"/>
              <a:ext cx="1625600" cy="880534"/>
              <a:chOff x="3437467" y="1845733"/>
              <a:chExt cx="1625600" cy="880534"/>
            </a:xfrm>
            <a:solidFill>
              <a:srgbClr val="FF0000"/>
            </a:solidFill>
          </p:grpSpPr>
          <p:sp>
            <p:nvSpPr>
              <p:cNvPr id="25" name="Rounded Rectangle 24"/>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606799" y="2065866"/>
                <a:ext cx="1286934" cy="369332"/>
              </a:xfrm>
              <a:prstGeom prst="rect">
                <a:avLst/>
              </a:prstGeom>
              <a:grpFill/>
            </p:spPr>
            <p:txBody>
              <a:bodyPr wrap="square" rtlCol="0">
                <a:spAutoFit/>
              </a:bodyPr>
              <a:lstStyle/>
              <a:p>
                <a:pPr algn="ctr"/>
                <a:r>
                  <a:rPr lang="en-US" b="1" dirty="0" smtClean="0">
                    <a:solidFill>
                      <a:schemeClr val="bg1"/>
                    </a:solidFill>
                  </a:rPr>
                  <a:t>Discrete</a:t>
                </a:r>
                <a:endParaRPr lang="en-US" b="1" dirty="0">
                  <a:solidFill>
                    <a:schemeClr val="bg1"/>
                  </a:solidFill>
                </a:endParaRPr>
              </a:p>
            </p:txBody>
          </p:sp>
        </p:grpSp>
        <p:sp>
          <p:nvSpPr>
            <p:cNvPr id="27" name="TextBox 26"/>
            <p:cNvSpPr txBox="1"/>
            <p:nvPr/>
          </p:nvSpPr>
          <p:spPr>
            <a:xfrm>
              <a:off x="5003744" y="4666542"/>
              <a:ext cx="184666" cy="369332"/>
            </a:xfrm>
            <a:prstGeom prst="rect">
              <a:avLst/>
            </a:prstGeom>
            <a:noFill/>
          </p:spPr>
          <p:txBody>
            <a:bodyPr wrap="none" rtlCol="0">
              <a:spAutoFit/>
            </a:bodyPr>
            <a:lstStyle/>
            <a:p>
              <a:endParaRPr lang="en-US" dirty="0"/>
            </a:p>
          </p:txBody>
        </p:sp>
        <p:grpSp>
          <p:nvGrpSpPr>
            <p:cNvPr id="28" name="Group 27"/>
            <p:cNvGrpSpPr/>
            <p:nvPr/>
          </p:nvGrpSpPr>
          <p:grpSpPr>
            <a:xfrm>
              <a:off x="4876780" y="4258544"/>
              <a:ext cx="1625600" cy="880534"/>
              <a:chOff x="3437467" y="1845733"/>
              <a:chExt cx="1625600" cy="880534"/>
            </a:xfrm>
            <a:solidFill>
              <a:schemeClr val="accent3"/>
            </a:solidFill>
          </p:grpSpPr>
          <p:sp>
            <p:nvSpPr>
              <p:cNvPr id="29" name="Rounded Rectangle 28"/>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522132" y="2065866"/>
                <a:ext cx="1456266" cy="369332"/>
              </a:xfrm>
              <a:prstGeom prst="rect">
                <a:avLst/>
              </a:prstGeom>
              <a:grpFill/>
            </p:spPr>
            <p:txBody>
              <a:bodyPr wrap="square" rtlCol="0">
                <a:spAutoFit/>
              </a:bodyPr>
              <a:lstStyle/>
              <a:p>
                <a:pPr algn="ctr"/>
                <a:r>
                  <a:rPr lang="en-US" b="1" dirty="0" smtClean="0">
                    <a:solidFill>
                      <a:schemeClr val="bg1"/>
                    </a:solidFill>
                  </a:rPr>
                  <a:t>Ordinal</a:t>
                </a:r>
                <a:endParaRPr lang="en-US" b="1" dirty="0">
                  <a:solidFill>
                    <a:schemeClr val="bg1"/>
                  </a:solidFill>
                </a:endParaRPr>
              </a:p>
            </p:txBody>
          </p:sp>
        </p:grpSp>
        <p:grpSp>
          <p:nvGrpSpPr>
            <p:cNvPr id="31" name="Group 30"/>
            <p:cNvGrpSpPr/>
            <p:nvPr/>
          </p:nvGrpSpPr>
          <p:grpSpPr>
            <a:xfrm>
              <a:off x="6722540" y="4258544"/>
              <a:ext cx="1625600" cy="880534"/>
              <a:chOff x="3437467" y="1845733"/>
              <a:chExt cx="1625600" cy="880534"/>
            </a:xfrm>
            <a:solidFill>
              <a:schemeClr val="accent3"/>
            </a:solidFill>
          </p:grpSpPr>
          <p:sp>
            <p:nvSpPr>
              <p:cNvPr id="32" name="Rounded Rectangle 31"/>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517899" y="2065866"/>
                <a:ext cx="1456268" cy="369332"/>
              </a:xfrm>
              <a:prstGeom prst="rect">
                <a:avLst/>
              </a:prstGeom>
              <a:grpFill/>
            </p:spPr>
            <p:txBody>
              <a:bodyPr wrap="square" rtlCol="0">
                <a:spAutoFit/>
              </a:bodyPr>
              <a:lstStyle/>
              <a:p>
                <a:pPr algn="ctr"/>
                <a:r>
                  <a:rPr lang="en-US" b="1" dirty="0" smtClean="0">
                    <a:solidFill>
                      <a:schemeClr val="bg1"/>
                    </a:solidFill>
                  </a:rPr>
                  <a:t>Nominative</a:t>
                </a:r>
                <a:endParaRPr lang="en-US" b="1" dirty="0">
                  <a:solidFill>
                    <a:schemeClr val="bg1"/>
                  </a:solidFill>
                </a:endParaRPr>
              </a:p>
            </p:txBody>
          </p:sp>
        </p:grpSp>
        <p:sp>
          <p:nvSpPr>
            <p:cNvPr id="34" name="Left Brace 33"/>
            <p:cNvSpPr/>
            <p:nvPr/>
          </p:nvSpPr>
          <p:spPr>
            <a:xfrm rot="16200000" flipH="1">
              <a:off x="4199457" y="474151"/>
              <a:ext cx="372534" cy="4233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p:cNvSpPr/>
            <p:nvPr/>
          </p:nvSpPr>
          <p:spPr>
            <a:xfrm rot="16200000" flipH="1">
              <a:off x="1955074" y="2945485"/>
              <a:ext cx="600939" cy="202517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rot="16200000" flipH="1">
              <a:off x="6367847" y="2945487"/>
              <a:ext cx="600939" cy="202517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812620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Implications of feature type</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 name="TextBox 2"/>
          <p:cNvSpPr txBox="1"/>
          <p:nvPr/>
        </p:nvSpPr>
        <p:spPr>
          <a:xfrm>
            <a:off x="474133" y="1320810"/>
            <a:ext cx="7298267" cy="461665"/>
          </a:xfrm>
          <a:prstGeom prst="rect">
            <a:avLst/>
          </a:prstGeom>
          <a:noFill/>
        </p:spPr>
        <p:txBody>
          <a:bodyPr wrap="square" rtlCol="0">
            <a:spAutoFit/>
          </a:bodyPr>
          <a:lstStyle/>
          <a:p>
            <a:r>
              <a:rPr lang="en-US" sz="2400" b="1" dirty="0" smtClean="0"/>
              <a:t>Modeling</a:t>
            </a:r>
            <a:endParaRPr lang="en-US" dirty="0"/>
          </a:p>
        </p:txBody>
      </p:sp>
      <p:sp>
        <p:nvSpPr>
          <p:cNvPr id="7" name="TextBox 6"/>
          <p:cNvSpPr txBox="1"/>
          <p:nvPr/>
        </p:nvSpPr>
        <p:spPr>
          <a:xfrm>
            <a:off x="474136" y="3793031"/>
            <a:ext cx="7298267" cy="461665"/>
          </a:xfrm>
          <a:prstGeom prst="rect">
            <a:avLst/>
          </a:prstGeom>
          <a:noFill/>
        </p:spPr>
        <p:txBody>
          <a:bodyPr wrap="square" rtlCol="0">
            <a:spAutoFit/>
          </a:bodyPr>
          <a:lstStyle/>
          <a:p>
            <a:r>
              <a:rPr lang="en-US" sz="2400" b="1" dirty="0" smtClean="0"/>
              <a:t>Analysis/Exploration</a:t>
            </a:r>
          </a:p>
        </p:txBody>
      </p:sp>
      <p:sp>
        <p:nvSpPr>
          <p:cNvPr id="5" name="TextBox 4"/>
          <p:cNvSpPr txBox="1"/>
          <p:nvPr/>
        </p:nvSpPr>
        <p:spPr>
          <a:xfrm>
            <a:off x="474138" y="1748609"/>
            <a:ext cx="7433733" cy="1754327"/>
          </a:xfrm>
          <a:prstGeom prst="rect">
            <a:avLst/>
          </a:prstGeom>
          <a:noFill/>
        </p:spPr>
        <p:txBody>
          <a:bodyPr wrap="square" rtlCol="0">
            <a:spAutoFit/>
          </a:bodyPr>
          <a:lstStyle/>
          <a:p>
            <a:pPr marL="285750" indent="-285750">
              <a:buFont typeface="Arial"/>
              <a:buChar char="•"/>
            </a:pPr>
            <a:r>
              <a:rPr lang="en-US" dirty="0" smtClean="0">
                <a:solidFill>
                  <a:schemeClr val="tx2"/>
                </a:solidFill>
              </a:rPr>
              <a:t>Every algorithm has requirements on what type of data can be used as an input. I.e., regression based methods require numeric or binary variables, while tree methods can accept any type. </a:t>
            </a:r>
          </a:p>
          <a:p>
            <a:pPr marL="285750" indent="-285750">
              <a:buFont typeface="Arial"/>
              <a:buChar char="•"/>
            </a:pPr>
            <a:endParaRPr lang="en-US" dirty="0">
              <a:solidFill>
                <a:schemeClr val="tx2"/>
              </a:solidFill>
            </a:endParaRPr>
          </a:p>
          <a:p>
            <a:pPr marL="285750" indent="-285750">
              <a:buFont typeface="Arial"/>
              <a:buChar char="•"/>
            </a:pPr>
            <a:r>
              <a:rPr lang="en-US" dirty="0" smtClean="0">
                <a:solidFill>
                  <a:schemeClr val="tx2"/>
                </a:solidFill>
              </a:rPr>
              <a:t>Often times you can ‘cheat’ linear models by transforming the data correctly (more on this in later lectures).</a:t>
            </a:r>
            <a:endParaRPr lang="en-US" dirty="0">
              <a:solidFill>
                <a:schemeClr val="tx2"/>
              </a:solidFill>
            </a:endParaRPr>
          </a:p>
        </p:txBody>
      </p:sp>
      <p:sp>
        <p:nvSpPr>
          <p:cNvPr id="11" name="TextBox 10"/>
          <p:cNvSpPr txBox="1"/>
          <p:nvPr/>
        </p:nvSpPr>
        <p:spPr>
          <a:xfrm>
            <a:off x="474133" y="4218565"/>
            <a:ext cx="7433733" cy="923330"/>
          </a:xfrm>
          <a:prstGeom prst="rect">
            <a:avLst/>
          </a:prstGeom>
          <a:noFill/>
        </p:spPr>
        <p:txBody>
          <a:bodyPr wrap="square" rtlCol="0">
            <a:spAutoFit/>
          </a:bodyPr>
          <a:lstStyle/>
          <a:p>
            <a:pPr marL="285750" indent="-285750">
              <a:buFont typeface="Arial"/>
              <a:buChar char="•"/>
            </a:pPr>
            <a:r>
              <a:rPr lang="en-US" dirty="0" smtClean="0">
                <a:solidFill>
                  <a:schemeClr val="tx2"/>
                </a:solidFill>
              </a:rPr>
              <a:t>Distributional statistics aren’t defined on categorical data, but you can use categorical data to compare statistics across category groupings.</a:t>
            </a:r>
          </a:p>
        </p:txBody>
      </p:sp>
    </p:spTree>
    <p:extLst>
      <p:ext uri="{BB962C8B-B14F-4D97-AF65-F5344CB8AC3E}">
        <p14:creationId xmlns:p14="http://schemas.microsoft.com/office/powerpoint/2010/main" val="41089706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 rose by any other name</a:t>
            </a:r>
            <a:endParaRPr lang="en-US" dirty="0"/>
          </a:p>
        </p:txBody>
      </p:sp>
      <p:sp>
        <p:nvSpPr>
          <p:cNvPr id="35" name="TextBox 34"/>
          <p:cNvSpPr txBox="1"/>
          <p:nvPr/>
        </p:nvSpPr>
        <p:spPr>
          <a:xfrm>
            <a:off x="254004" y="881991"/>
            <a:ext cx="8009465" cy="646331"/>
          </a:xfrm>
          <a:prstGeom prst="rect">
            <a:avLst/>
          </a:prstGeom>
          <a:noFill/>
        </p:spPr>
        <p:txBody>
          <a:bodyPr wrap="square" rtlCol="0">
            <a:spAutoFit/>
          </a:bodyPr>
          <a:lstStyle/>
          <a:p>
            <a:r>
              <a:rPr lang="en-US" dirty="0" smtClean="0"/>
              <a:t>Independent of type, it is also important to classify a variable according to how it will be used or analyzed.</a:t>
            </a:r>
            <a:endParaRPr lang="en-US" dirty="0"/>
          </a:p>
        </p:txBody>
      </p:sp>
      <p:grpSp>
        <p:nvGrpSpPr>
          <p:cNvPr id="37" name="Group 36"/>
          <p:cNvGrpSpPr/>
          <p:nvPr/>
        </p:nvGrpSpPr>
        <p:grpSpPr>
          <a:xfrm>
            <a:off x="254004" y="1950193"/>
            <a:ext cx="8517461" cy="3759713"/>
            <a:chOff x="254004" y="1730064"/>
            <a:chExt cx="8517461" cy="3759713"/>
          </a:xfrm>
        </p:grpSpPr>
        <p:grpSp>
          <p:nvGrpSpPr>
            <p:cNvPr id="34" name="Group 33"/>
            <p:cNvGrpSpPr/>
            <p:nvPr/>
          </p:nvGrpSpPr>
          <p:grpSpPr>
            <a:xfrm>
              <a:off x="278109" y="1730064"/>
              <a:ext cx="8493356" cy="3759713"/>
              <a:chOff x="176511" y="1509935"/>
              <a:chExt cx="8493356" cy="3759713"/>
            </a:xfrm>
          </p:grpSpPr>
          <p:sp>
            <p:nvSpPr>
              <p:cNvPr id="3" name="TextBox 2"/>
              <p:cNvSpPr txBox="1"/>
              <p:nvPr/>
            </p:nvSpPr>
            <p:spPr>
              <a:xfrm>
                <a:off x="220138" y="2455341"/>
                <a:ext cx="2709334" cy="707886"/>
              </a:xfrm>
              <a:prstGeom prst="rect">
                <a:avLst/>
              </a:prstGeom>
              <a:noFill/>
            </p:spPr>
            <p:txBody>
              <a:bodyPr wrap="square" rtlCol="0">
                <a:spAutoFit/>
              </a:bodyPr>
              <a:lstStyle/>
              <a:p>
                <a:r>
                  <a:rPr lang="en-US" sz="2000" b="1" dirty="0" smtClean="0"/>
                  <a:t>Thing you want </a:t>
                </a:r>
              </a:p>
              <a:p>
                <a:r>
                  <a:rPr lang="en-US" sz="2000" b="1" dirty="0" smtClean="0"/>
                  <a:t>to predict</a:t>
                </a:r>
                <a:endParaRPr lang="en-US" sz="2000" dirty="0"/>
              </a:p>
            </p:txBody>
          </p:sp>
          <p:sp>
            <p:nvSpPr>
              <p:cNvPr id="12" name="TextBox 11"/>
              <p:cNvSpPr txBox="1"/>
              <p:nvPr/>
            </p:nvSpPr>
            <p:spPr>
              <a:xfrm>
                <a:off x="176511" y="4182533"/>
                <a:ext cx="2709334" cy="707886"/>
              </a:xfrm>
              <a:prstGeom prst="rect">
                <a:avLst/>
              </a:prstGeom>
              <a:noFill/>
            </p:spPr>
            <p:txBody>
              <a:bodyPr wrap="square" rtlCol="0">
                <a:spAutoFit/>
              </a:bodyPr>
              <a:lstStyle/>
              <a:p>
                <a:r>
                  <a:rPr lang="en-US" sz="2000" b="1" dirty="0" smtClean="0"/>
                  <a:t>Things you use </a:t>
                </a:r>
              </a:p>
              <a:p>
                <a:r>
                  <a:rPr lang="en-US" sz="2000" b="1" dirty="0" smtClean="0"/>
                  <a:t>to predict</a:t>
                </a:r>
                <a:endParaRPr lang="en-US" sz="2000" dirty="0"/>
              </a:p>
            </p:txBody>
          </p:sp>
          <p:cxnSp>
            <p:nvCxnSpPr>
              <p:cNvPr id="14" name="Straight Connector 13"/>
              <p:cNvCxnSpPr/>
              <p:nvPr/>
            </p:nvCxnSpPr>
            <p:spPr>
              <a:xfrm>
                <a:off x="2455348" y="2252133"/>
                <a:ext cx="0" cy="3017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20138" y="3708400"/>
                <a:ext cx="8297329" cy="16933"/>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60146" y="1786934"/>
                <a:ext cx="1557862" cy="369332"/>
              </a:xfrm>
              <a:prstGeom prst="rect">
                <a:avLst/>
              </a:prstGeom>
              <a:noFill/>
            </p:spPr>
            <p:txBody>
              <a:bodyPr wrap="square" rtlCol="0">
                <a:spAutoFit/>
              </a:bodyPr>
              <a:lstStyle/>
              <a:p>
                <a:r>
                  <a:rPr lang="en-US" b="1" u="sng" dirty="0" smtClean="0"/>
                  <a:t>Statistics</a:t>
                </a:r>
                <a:endParaRPr lang="en-US" b="1" u="sng" dirty="0"/>
              </a:p>
            </p:txBody>
          </p:sp>
          <p:sp>
            <p:nvSpPr>
              <p:cNvPr id="18" name="TextBox 17"/>
              <p:cNvSpPr txBox="1"/>
              <p:nvPr/>
            </p:nvSpPr>
            <p:spPr>
              <a:xfrm>
                <a:off x="4876811" y="1509935"/>
                <a:ext cx="1557862" cy="646331"/>
              </a:xfrm>
              <a:prstGeom prst="rect">
                <a:avLst/>
              </a:prstGeom>
              <a:noFill/>
            </p:spPr>
            <p:txBody>
              <a:bodyPr wrap="square" rtlCol="0">
                <a:spAutoFit/>
              </a:bodyPr>
              <a:lstStyle/>
              <a:p>
                <a:pPr algn="ctr"/>
                <a:r>
                  <a:rPr lang="en-US" b="1" u="sng" dirty="0" smtClean="0"/>
                  <a:t>Machine</a:t>
                </a:r>
              </a:p>
              <a:p>
                <a:pPr algn="ctr"/>
                <a:r>
                  <a:rPr lang="en-US" b="1" u="sng" dirty="0" smtClean="0"/>
                  <a:t>Learning</a:t>
                </a:r>
                <a:endParaRPr lang="en-US" b="1" u="sng" dirty="0"/>
              </a:p>
            </p:txBody>
          </p:sp>
          <p:cxnSp>
            <p:nvCxnSpPr>
              <p:cNvPr id="19" name="Straight Connector 18"/>
              <p:cNvCxnSpPr/>
              <p:nvPr/>
            </p:nvCxnSpPr>
            <p:spPr>
              <a:xfrm>
                <a:off x="4622813" y="2252133"/>
                <a:ext cx="0" cy="3017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39482" y="2252133"/>
                <a:ext cx="0" cy="3017515"/>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27350" y="1509935"/>
                <a:ext cx="1557862" cy="646331"/>
              </a:xfrm>
              <a:prstGeom prst="rect">
                <a:avLst/>
              </a:prstGeom>
              <a:noFill/>
            </p:spPr>
            <p:txBody>
              <a:bodyPr wrap="square" rtlCol="0">
                <a:spAutoFit/>
              </a:bodyPr>
              <a:lstStyle/>
              <a:p>
                <a:pPr algn="ctr"/>
                <a:r>
                  <a:rPr lang="en-US" b="1" u="sng" dirty="0" smtClean="0"/>
                  <a:t>Common</a:t>
                </a:r>
              </a:p>
              <a:p>
                <a:pPr algn="ctr"/>
                <a:r>
                  <a:rPr lang="en-US" b="1" u="sng" dirty="0" smtClean="0"/>
                  <a:t>Symbols</a:t>
                </a:r>
                <a:endParaRPr lang="en-US" b="1" u="sng" dirty="0"/>
              </a:p>
            </p:txBody>
          </p:sp>
          <p:sp>
            <p:nvSpPr>
              <p:cNvPr id="22" name="TextBox 21"/>
              <p:cNvSpPr txBox="1"/>
              <p:nvPr/>
            </p:nvSpPr>
            <p:spPr>
              <a:xfrm>
                <a:off x="2743213" y="2641589"/>
                <a:ext cx="1557862" cy="646331"/>
              </a:xfrm>
              <a:prstGeom prst="rect">
                <a:avLst/>
              </a:prstGeom>
              <a:noFill/>
            </p:spPr>
            <p:txBody>
              <a:bodyPr wrap="square" rtlCol="0">
                <a:spAutoFit/>
              </a:bodyPr>
              <a:lstStyle/>
              <a:p>
                <a:pPr algn="ctr"/>
                <a:r>
                  <a:rPr lang="en-US" dirty="0">
                    <a:solidFill>
                      <a:srgbClr val="D1282E"/>
                    </a:solidFill>
                  </a:rPr>
                  <a:t>D</a:t>
                </a:r>
                <a:r>
                  <a:rPr lang="en-US" dirty="0" smtClean="0">
                    <a:solidFill>
                      <a:srgbClr val="D1282E"/>
                    </a:solidFill>
                  </a:rPr>
                  <a:t>ependent </a:t>
                </a:r>
                <a:endParaRPr lang="en-US" dirty="0" smtClean="0">
                  <a:solidFill>
                    <a:srgbClr val="D1282E"/>
                  </a:solidFill>
                </a:endParaRPr>
              </a:p>
              <a:p>
                <a:pPr algn="ctr"/>
                <a:r>
                  <a:rPr lang="en-US" dirty="0" smtClean="0">
                    <a:solidFill>
                      <a:srgbClr val="D1282E"/>
                    </a:solidFill>
                  </a:rPr>
                  <a:t>Variable</a:t>
                </a:r>
                <a:endParaRPr lang="en-US" dirty="0">
                  <a:solidFill>
                    <a:srgbClr val="D1282E"/>
                  </a:solidFill>
                </a:endParaRPr>
              </a:p>
            </p:txBody>
          </p:sp>
          <p:sp>
            <p:nvSpPr>
              <p:cNvPr id="23" name="TextBox 22"/>
              <p:cNvSpPr txBox="1"/>
              <p:nvPr/>
            </p:nvSpPr>
            <p:spPr>
              <a:xfrm>
                <a:off x="2743213" y="4152387"/>
                <a:ext cx="1557862" cy="646331"/>
              </a:xfrm>
              <a:prstGeom prst="rect">
                <a:avLst/>
              </a:prstGeom>
              <a:noFill/>
            </p:spPr>
            <p:txBody>
              <a:bodyPr wrap="square" rtlCol="0">
                <a:spAutoFit/>
              </a:bodyPr>
              <a:lstStyle/>
              <a:p>
                <a:pPr algn="ctr"/>
                <a:r>
                  <a:rPr lang="en-US" dirty="0" smtClean="0">
                    <a:solidFill>
                      <a:srgbClr val="D1282E"/>
                    </a:solidFill>
                  </a:rPr>
                  <a:t>Ind</a:t>
                </a:r>
                <a:r>
                  <a:rPr lang="en-US" dirty="0" smtClean="0">
                    <a:solidFill>
                      <a:srgbClr val="D1282E"/>
                    </a:solidFill>
                  </a:rPr>
                  <a:t>ependent </a:t>
                </a:r>
                <a:endParaRPr lang="en-US" dirty="0" smtClean="0">
                  <a:solidFill>
                    <a:srgbClr val="D1282E"/>
                  </a:solidFill>
                </a:endParaRPr>
              </a:p>
              <a:p>
                <a:pPr algn="ctr"/>
                <a:r>
                  <a:rPr lang="en-US" dirty="0" smtClean="0">
                    <a:solidFill>
                      <a:srgbClr val="D1282E"/>
                    </a:solidFill>
                  </a:rPr>
                  <a:t>Variable</a:t>
                </a:r>
                <a:endParaRPr lang="en-US" dirty="0">
                  <a:solidFill>
                    <a:srgbClr val="D1282E"/>
                  </a:solidFill>
                </a:endParaRPr>
              </a:p>
            </p:txBody>
          </p:sp>
          <p:sp>
            <p:nvSpPr>
              <p:cNvPr id="24" name="TextBox 23"/>
              <p:cNvSpPr txBox="1"/>
              <p:nvPr/>
            </p:nvSpPr>
            <p:spPr>
              <a:xfrm>
                <a:off x="4859878" y="2638284"/>
                <a:ext cx="1557862" cy="646331"/>
              </a:xfrm>
              <a:prstGeom prst="rect">
                <a:avLst/>
              </a:prstGeom>
              <a:noFill/>
            </p:spPr>
            <p:txBody>
              <a:bodyPr wrap="square" rtlCol="0">
                <a:spAutoFit/>
              </a:bodyPr>
              <a:lstStyle/>
              <a:p>
                <a:pPr algn="ctr"/>
                <a:r>
                  <a:rPr lang="en-US" dirty="0" smtClean="0">
                    <a:solidFill>
                      <a:srgbClr val="D1282E"/>
                    </a:solidFill>
                  </a:rPr>
                  <a:t>Target</a:t>
                </a:r>
              </a:p>
              <a:p>
                <a:pPr algn="ctr"/>
                <a:r>
                  <a:rPr lang="en-US" dirty="0" smtClean="0">
                    <a:solidFill>
                      <a:srgbClr val="D1282E"/>
                    </a:solidFill>
                  </a:rPr>
                  <a:t>Variable</a:t>
                </a:r>
                <a:endParaRPr lang="en-US" dirty="0">
                  <a:solidFill>
                    <a:srgbClr val="D1282E"/>
                  </a:solidFill>
                </a:endParaRPr>
              </a:p>
            </p:txBody>
          </p:sp>
          <p:sp>
            <p:nvSpPr>
              <p:cNvPr id="25" name="TextBox 24"/>
              <p:cNvSpPr txBox="1"/>
              <p:nvPr/>
            </p:nvSpPr>
            <p:spPr>
              <a:xfrm>
                <a:off x="4859881" y="4253985"/>
                <a:ext cx="1557862" cy="369332"/>
              </a:xfrm>
              <a:prstGeom prst="rect">
                <a:avLst/>
              </a:prstGeom>
              <a:noFill/>
            </p:spPr>
            <p:txBody>
              <a:bodyPr wrap="square" rtlCol="0">
                <a:spAutoFit/>
              </a:bodyPr>
              <a:lstStyle/>
              <a:p>
                <a:pPr algn="ctr"/>
                <a:r>
                  <a:rPr lang="en-US" dirty="0" smtClean="0">
                    <a:solidFill>
                      <a:srgbClr val="D1282E"/>
                    </a:solidFill>
                  </a:rPr>
                  <a:t>Feature</a:t>
                </a:r>
                <a:endParaRPr lang="en-US" dirty="0">
                  <a:solidFill>
                    <a:srgbClr val="D1282E"/>
                  </a:solidFill>
                </a:endParaRPr>
              </a:p>
            </p:txBody>
          </p:sp>
          <p:sp>
            <p:nvSpPr>
              <p:cNvPr id="26" name="TextBox 25"/>
              <p:cNvSpPr txBox="1"/>
              <p:nvPr/>
            </p:nvSpPr>
            <p:spPr>
              <a:xfrm>
                <a:off x="7112005" y="2709336"/>
                <a:ext cx="1557862" cy="369332"/>
              </a:xfrm>
              <a:prstGeom prst="rect">
                <a:avLst/>
              </a:prstGeom>
              <a:noFill/>
            </p:spPr>
            <p:txBody>
              <a:bodyPr wrap="square" rtlCol="0">
                <a:spAutoFit/>
              </a:bodyPr>
              <a:lstStyle/>
              <a:p>
                <a:pPr algn="ctr"/>
                <a:r>
                  <a:rPr lang="en-US" dirty="0" smtClean="0">
                    <a:solidFill>
                      <a:srgbClr val="D1282E"/>
                    </a:solidFill>
                  </a:rPr>
                  <a:t>Y, f(X)</a:t>
                </a:r>
                <a:endParaRPr lang="en-US" dirty="0">
                  <a:solidFill>
                    <a:srgbClr val="D1282E"/>
                  </a:solidFill>
                </a:endParaRPr>
              </a:p>
            </p:txBody>
          </p:sp>
          <p:sp>
            <p:nvSpPr>
              <p:cNvPr id="27" name="TextBox 26"/>
              <p:cNvSpPr txBox="1"/>
              <p:nvPr/>
            </p:nvSpPr>
            <p:spPr>
              <a:xfrm>
                <a:off x="7010417" y="4253985"/>
                <a:ext cx="1557862" cy="369332"/>
              </a:xfrm>
              <a:prstGeom prst="rect">
                <a:avLst/>
              </a:prstGeom>
              <a:noFill/>
            </p:spPr>
            <p:txBody>
              <a:bodyPr wrap="square" rtlCol="0">
                <a:spAutoFit/>
              </a:bodyPr>
              <a:lstStyle/>
              <a:p>
                <a:pPr algn="ctr"/>
                <a:r>
                  <a:rPr lang="en-US" dirty="0" smtClean="0">
                    <a:solidFill>
                      <a:srgbClr val="D1282E"/>
                    </a:solidFill>
                  </a:rPr>
                  <a:t>X</a:t>
                </a:r>
                <a:endParaRPr lang="en-US" dirty="0">
                  <a:solidFill>
                    <a:srgbClr val="D1282E"/>
                  </a:solidFill>
                </a:endParaRPr>
              </a:p>
            </p:txBody>
          </p:sp>
        </p:grpSp>
        <p:sp>
          <p:nvSpPr>
            <p:cNvPr id="36" name="Rectangle 35"/>
            <p:cNvSpPr/>
            <p:nvPr/>
          </p:nvSpPr>
          <p:spPr>
            <a:xfrm>
              <a:off x="254004" y="2472262"/>
              <a:ext cx="8415873" cy="301751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210389" y="5874450"/>
            <a:ext cx="8009465" cy="369332"/>
          </a:xfrm>
          <a:prstGeom prst="rect">
            <a:avLst/>
          </a:prstGeom>
          <a:noFill/>
        </p:spPr>
        <p:txBody>
          <a:bodyPr wrap="square" rtlCol="0">
            <a:spAutoFit/>
          </a:bodyPr>
          <a:lstStyle/>
          <a:p>
            <a:r>
              <a:rPr lang="en-US" i="1" dirty="0" smtClean="0"/>
              <a:t>NB: Admittedly, I often use these terms interchangeably.</a:t>
            </a:r>
            <a:endParaRPr lang="en-US" i="1" dirty="0"/>
          </a:p>
        </p:txBody>
      </p:sp>
    </p:spTree>
    <p:extLst>
      <p:ext uri="{BB962C8B-B14F-4D97-AF65-F5344CB8AC3E}">
        <p14:creationId xmlns:p14="http://schemas.microsoft.com/office/powerpoint/2010/main" val="8279895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cleaning</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8" name="TextBox 7"/>
          <p:cNvSpPr txBox="1"/>
          <p:nvPr/>
        </p:nvSpPr>
        <p:spPr>
          <a:xfrm>
            <a:off x="304803" y="831192"/>
            <a:ext cx="8009465" cy="646331"/>
          </a:xfrm>
          <a:prstGeom prst="rect">
            <a:avLst/>
          </a:prstGeom>
          <a:noFill/>
        </p:spPr>
        <p:txBody>
          <a:bodyPr wrap="square" rtlCol="0">
            <a:spAutoFit/>
          </a:bodyPr>
          <a:lstStyle/>
          <a:p>
            <a:r>
              <a:rPr lang="en-US" dirty="0" smtClean="0"/>
              <a:t>Beyond general data exploration and transformations, one usually wants some degree of data cleanup, looking for outliers and missing values. </a:t>
            </a:r>
            <a:endParaRPr lang="en-US" dirty="0"/>
          </a:p>
        </p:txBody>
      </p:sp>
      <p:grpSp>
        <p:nvGrpSpPr>
          <p:cNvPr id="10" name="Group 9"/>
          <p:cNvGrpSpPr/>
          <p:nvPr/>
        </p:nvGrpSpPr>
        <p:grpSpPr>
          <a:xfrm>
            <a:off x="139700" y="1756833"/>
            <a:ext cx="2872671" cy="2053167"/>
            <a:chOff x="4940300" y="2036233"/>
            <a:chExt cx="2872671" cy="2053167"/>
          </a:xfrm>
        </p:grpSpPr>
        <p:pic>
          <p:nvPicPr>
            <p:cNvPr id="4" name="Picture 3"/>
            <p:cNvPicPr>
              <a:picLocks noChangeAspect="1"/>
            </p:cNvPicPr>
            <p:nvPr/>
          </p:nvPicPr>
          <p:blipFill>
            <a:blip r:embed="rId3"/>
            <a:stretch>
              <a:fillRect/>
            </a:stretch>
          </p:blipFill>
          <p:spPr>
            <a:xfrm>
              <a:off x="4940300" y="2036233"/>
              <a:ext cx="2872671" cy="2053167"/>
            </a:xfrm>
            <a:prstGeom prst="rect">
              <a:avLst/>
            </a:prstGeom>
          </p:spPr>
        </p:pic>
        <p:sp>
          <p:nvSpPr>
            <p:cNvPr id="9" name="Oval 8"/>
            <p:cNvSpPr/>
            <p:nvPr/>
          </p:nvSpPr>
          <p:spPr>
            <a:xfrm>
              <a:off x="7232650" y="3187700"/>
              <a:ext cx="260350" cy="29210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4"/>
          <a:stretch>
            <a:fillRect/>
          </a:stretch>
        </p:blipFill>
        <p:spPr>
          <a:xfrm>
            <a:off x="304803" y="3839866"/>
            <a:ext cx="3289300" cy="2476500"/>
          </a:xfrm>
          <a:prstGeom prst="rect">
            <a:avLst/>
          </a:prstGeom>
        </p:spPr>
      </p:pic>
      <p:cxnSp>
        <p:nvCxnSpPr>
          <p:cNvPr id="14" name="Straight Arrow Connector 13"/>
          <p:cNvCxnSpPr/>
          <p:nvPr/>
        </p:nvCxnSpPr>
        <p:spPr>
          <a:xfrm flipH="1">
            <a:off x="2692400" y="2260600"/>
            <a:ext cx="444500" cy="6477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200399" y="1667933"/>
            <a:ext cx="5469467" cy="1477328"/>
          </a:xfrm>
          <a:prstGeom prst="rect">
            <a:avLst/>
          </a:prstGeom>
          <a:noFill/>
        </p:spPr>
        <p:txBody>
          <a:bodyPr wrap="square" rtlCol="0">
            <a:spAutoFit/>
          </a:bodyPr>
          <a:lstStyle/>
          <a:p>
            <a:r>
              <a:rPr lang="en-US" dirty="0" smtClean="0">
                <a:solidFill>
                  <a:srgbClr val="D1282E"/>
                </a:solidFill>
              </a:rPr>
              <a:t>Outliers are often the result of erroneous data collection or processing. Not only are they a good clue for data processing QA, but they can have severe influence on model estimates or summary statistics.</a:t>
            </a:r>
            <a:endParaRPr lang="en-US" dirty="0">
              <a:solidFill>
                <a:srgbClr val="D1282E"/>
              </a:solidFill>
            </a:endParaRPr>
          </a:p>
        </p:txBody>
      </p:sp>
      <p:sp>
        <p:nvSpPr>
          <p:cNvPr id="17" name="TextBox 16"/>
          <p:cNvSpPr txBox="1"/>
          <p:nvPr/>
        </p:nvSpPr>
        <p:spPr>
          <a:xfrm>
            <a:off x="3200400" y="4309533"/>
            <a:ext cx="5469467" cy="923330"/>
          </a:xfrm>
          <a:prstGeom prst="rect">
            <a:avLst/>
          </a:prstGeom>
          <a:noFill/>
        </p:spPr>
        <p:txBody>
          <a:bodyPr wrap="square" rtlCol="0">
            <a:spAutoFit/>
          </a:bodyPr>
          <a:lstStyle/>
          <a:p>
            <a:r>
              <a:rPr lang="en-US" dirty="0" smtClean="0">
                <a:solidFill>
                  <a:srgbClr val="D1282E"/>
                </a:solidFill>
              </a:rPr>
              <a:t>Missing values can indicate processing/collection errors. When present in the data (as either null, NA or “”), they can break a lot of modeling algorithms.</a:t>
            </a:r>
            <a:endParaRPr lang="en-US" dirty="0">
              <a:solidFill>
                <a:srgbClr val="D1282E"/>
              </a:solidFill>
            </a:endParaRPr>
          </a:p>
        </p:txBody>
      </p:sp>
    </p:spTree>
    <p:extLst>
      <p:ext uri="{BB962C8B-B14F-4D97-AF65-F5344CB8AC3E}">
        <p14:creationId xmlns:p14="http://schemas.microsoft.com/office/powerpoint/2010/main" val="34439861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Handling outliers/nulls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8" name="TextBox 7"/>
          <p:cNvSpPr txBox="1"/>
          <p:nvPr/>
        </p:nvSpPr>
        <p:spPr>
          <a:xfrm>
            <a:off x="304803" y="831192"/>
            <a:ext cx="8009465" cy="646331"/>
          </a:xfrm>
          <a:prstGeom prst="rect">
            <a:avLst/>
          </a:prstGeom>
          <a:noFill/>
        </p:spPr>
        <p:txBody>
          <a:bodyPr wrap="square" rtlCol="0">
            <a:spAutoFit/>
          </a:bodyPr>
          <a:lstStyle/>
          <a:p>
            <a:r>
              <a:rPr lang="en-US" dirty="0" smtClean="0"/>
              <a:t>What should one do when faced with these issues?  The easiest answer in data science is </a:t>
            </a:r>
            <a:r>
              <a:rPr lang="en-US" i="1" dirty="0" smtClean="0">
                <a:solidFill>
                  <a:srgbClr val="D1282E"/>
                </a:solidFill>
              </a:rPr>
              <a:t>it depends…</a:t>
            </a:r>
            <a:endParaRPr lang="en-US" i="1" dirty="0">
              <a:solidFill>
                <a:srgbClr val="D1282E"/>
              </a:solidFill>
            </a:endParaRPr>
          </a:p>
        </p:txBody>
      </p:sp>
      <p:sp>
        <p:nvSpPr>
          <p:cNvPr id="3" name="TextBox 2"/>
          <p:cNvSpPr txBox="1"/>
          <p:nvPr/>
        </p:nvSpPr>
        <p:spPr>
          <a:xfrm>
            <a:off x="355600" y="1689100"/>
            <a:ext cx="8064500" cy="1477328"/>
          </a:xfrm>
          <a:prstGeom prst="rect">
            <a:avLst/>
          </a:prstGeom>
          <a:noFill/>
        </p:spPr>
        <p:txBody>
          <a:bodyPr wrap="square" rtlCol="0">
            <a:spAutoFit/>
          </a:bodyPr>
          <a:lstStyle/>
          <a:p>
            <a:r>
              <a:rPr lang="en-US" dirty="0" smtClean="0"/>
              <a:t>If missing/bad at random…</a:t>
            </a:r>
          </a:p>
          <a:p>
            <a:endParaRPr lang="en-US" dirty="0" smtClean="0"/>
          </a:p>
          <a:p>
            <a:pPr marL="285750" indent="-285750">
              <a:buFont typeface="Arial"/>
              <a:buChar char="•"/>
            </a:pPr>
            <a:r>
              <a:rPr lang="en-US" dirty="0" smtClean="0">
                <a:solidFill>
                  <a:srgbClr val="D1282E"/>
                </a:solidFill>
              </a:rPr>
              <a:t>If the occurrence is rare, delete observations (most extreme)</a:t>
            </a:r>
          </a:p>
          <a:p>
            <a:pPr marL="285750" indent="-285750">
              <a:buFont typeface="Arial"/>
              <a:buChar char="•"/>
            </a:pPr>
            <a:endParaRPr lang="en-US" dirty="0" smtClean="0">
              <a:solidFill>
                <a:srgbClr val="D1282E"/>
              </a:solidFill>
            </a:endParaRPr>
          </a:p>
          <a:p>
            <a:pPr marL="285750" indent="-285750">
              <a:buFont typeface="Arial"/>
              <a:buChar char="•"/>
            </a:pPr>
            <a:r>
              <a:rPr lang="en-US" dirty="0" smtClean="0">
                <a:solidFill>
                  <a:srgbClr val="D1282E"/>
                </a:solidFill>
              </a:rPr>
              <a:t>Can also impute/replace with average for that feature.</a:t>
            </a:r>
            <a:endParaRPr lang="en-US" dirty="0">
              <a:solidFill>
                <a:srgbClr val="D1282E"/>
              </a:solidFill>
            </a:endParaRPr>
          </a:p>
        </p:txBody>
      </p:sp>
      <p:sp>
        <p:nvSpPr>
          <p:cNvPr id="13" name="TextBox 12"/>
          <p:cNvSpPr txBox="1"/>
          <p:nvPr/>
        </p:nvSpPr>
        <p:spPr>
          <a:xfrm>
            <a:off x="381000" y="3276600"/>
            <a:ext cx="8064500" cy="1754327"/>
          </a:xfrm>
          <a:prstGeom prst="rect">
            <a:avLst/>
          </a:prstGeom>
          <a:noFill/>
        </p:spPr>
        <p:txBody>
          <a:bodyPr wrap="square" rtlCol="0">
            <a:spAutoFit/>
          </a:bodyPr>
          <a:lstStyle/>
          <a:p>
            <a:r>
              <a:rPr lang="en-US" dirty="0" smtClean="0"/>
              <a:t>Otherwise…</a:t>
            </a:r>
          </a:p>
          <a:p>
            <a:endParaRPr lang="en-US" dirty="0" smtClean="0"/>
          </a:p>
          <a:p>
            <a:pPr marL="285750" indent="-285750">
              <a:buFont typeface="Arial"/>
              <a:buChar char="•"/>
            </a:pPr>
            <a:r>
              <a:rPr lang="en-US" dirty="0" smtClean="0">
                <a:solidFill>
                  <a:srgbClr val="D1282E"/>
                </a:solidFill>
              </a:rPr>
              <a:t>Impute with some constant (usually the average), create a dummy variable to indicate missing/bad</a:t>
            </a:r>
          </a:p>
          <a:p>
            <a:pPr marL="285750" indent="-285750">
              <a:buFont typeface="Arial"/>
              <a:buChar char="•"/>
            </a:pPr>
            <a:endParaRPr lang="en-US" dirty="0" smtClean="0">
              <a:solidFill>
                <a:srgbClr val="D1282E"/>
              </a:solidFill>
            </a:endParaRPr>
          </a:p>
          <a:p>
            <a:pPr marL="285750" indent="-285750">
              <a:buFont typeface="Arial"/>
              <a:buChar char="•"/>
            </a:pPr>
            <a:r>
              <a:rPr lang="en-US" dirty="0" smtClean="0">
                <a:solidFill>
                  <a:srgbClr val="D1282E"/>
                </a:solidFill>
              </a:rPr>
              <a:t>Exploit multi-</a:t>
            </a:r>
            <a:r>
              <a:rPr lang="en-US" dirty="0" err="1" smtClean="0">
                <a:solidFill>
                  <a:srgbClr val="D1282E"/>
                </a:solidFill>
              </a:rPr>
              <a:t>collinearity</a:t>
            </a:r>
            <a:r>
              <a:rPr lang="en-US" dirty="0" smtClean="0">
                <a:solidFill>
                  <a:srgbClr val="D1282E"/>
                </a:solidFill>
              </a:rPr>
              <a:t>, i.e., use a model to estimate E[Missing </a:t>
            </a:r>
            <a:r>
              <a:rPr lang="en-US" dirty="0" err="1" smtClean="0">
                <a:solidFill>
                  <a:srgbClr val="D1282E"/>
                </a:solidFill>
              </a:rPr>
              <a:t>Val|X</a:t>
            </a:r>
            <a:r>
              <a:rPr lang="en-US" dirty="0" smtClean="0">
                <a:solidFill>
                  <a:srgbClr val="D1282E"/>
                </a:solidFill>
              </a:rPr>
              <a:t>].</a:t>
            </a:r>
            <a:endParaRPr lang="en-US" dirty="0">
              <a:solidFill>
                <a:srgbClr val="D1282E"/>
              </a:solidFill>
            </a:endParaRPr>
          </a:p>
        </p:txBody>
      </p:sp>
    </p:spTree>
    <p:extLst>
      <p:ext uri="{BB962C8B-B14F-4D97-AF65-F5344CB8AC3E}">
        <p14:creationId xmlns:p14="http://schemas.microsoft.com/office/powerpoint/2010/main" val="1884079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2024142" y="1274370"/>
            <a:ext cx="4363958" cy="3836342"/>
          </a:xfrm>
          <a:prstGeom prst="rect">
            <a:avLst/>
          </a:prstGeom>
        </p:spPr>
      </p:pic>
    </p:spTree>
    <p:extLst>
      <p:ext uri="{BB962C8B-B14F-4D97-AF65-F5344CB8AC3E}">
        <p14:creationId xmlns:p14="http://schemas.microsoft.com/office/powerpoint/2010/main" val="40105833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What is data anyways?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9" name="TextBox 8"/>
          <p:cNvSpPr txBox="1"/>
          <p:nvPr/>
        </p:nvSpPr>
        <p:spPr>
          <a:xfrm>
            <a:off x="4850105" y="1854989"/>
            <a:ext cx="4073758" cy="1200328"/>
          </a:xfrm>
          <a:prstGeom prst="rect">
            <a:avLst/>
          </a:prstGeom>
          <a:noFill/>
        </p:spPr>
        <p:txBody>
          <a:bodyPr wrap="square" rtlCol="0">
            <a:spAutoFit/>
          </a:bodyPr>
          <a:lstStyle/>
          <a:p>
            <a:r>
              <a:rPr lang="en-US" sz="2400" b="1" i="1" dirty="0" smtClean="0">
                <a:solidFill>
                  <a:srgbClr val="FF0000"/>
                </a:solidFill>
              </a:rPr>
              <a:t>For now we’re going</a:t>
            </a:r>
          </a:p>
          <a:p>
            <a:r>
              <a:rPr lang="en-US" sz="2400" b="1" i="1" dirty="0" smtClean="0">
                <a:solidFill>
                  <a:srgbClr val="FF0000"/>
                </a:solidFill>
              </a:rPr>
              <a:t>to focus on this meaning</a:t>
            </a:r>
          </a:p>
          <a:p>
            <a:r>
              <a:rPr lang="en-US" sz="2400" b="1" i="1" dirty="0" smtClean="0">
                <a:solidFill>
                  <a:srgbClr val="FF0000"/>
                </a:solidFill>
              </a:rPr>
              <a:t>of data.</a:t>
            </a:r>
            <a:endParaRPr lang="en-US" sz="2400" b="1" i="1" dirty="0">
              <a:solidFill>
                <a:srgbClr val="FF0000"/>
              </a:solidFill>
            </a:endParaRPr>
          </a:p>
        </p:txBody>
      </p:sp>
      <p:sp>
        <p:nvSpPr>
          <p:cNvPr id="10" name="TextBox 9"/>
          <p:cNvSpPr txBox="1"/>
          <p:nvPr/>
        </p:nvSpPr>
        <p:spPr>
          <a:xfrm>
            <a:off x="4870894" y="4868942"/>
            <a:ext cx="3798973" cy="830997"/>
          </a:xfrm>
          <a:prstGeom prst="rect">
            <a:avLst/>
          </a:prstGeom>
          <a:noFill/>
        </p:spPr>
        <p:txBody>
          <a:bodyPr wrap="square" rtlCol="0">
            <a:spAutoFit/>
          </a:bodyPr>
          <a:lstStyle/>
          <a:p>
            <a:r>
              <a:rPr lang="en-US" sz="2400" b="1" i="1" dirty="0" smtClean="0"/>
              <a:t>Features and variables </a:t>
            </a:r>
          </a:p>
          <a:p>
            <a:r>
              <a:rPr lang="en-US" sz="2400" b="1" i="1" dirty="0" smtClean="0"/>
              <a:t>(i.e. X,Y,Z)?</a:t>
            </a:r>
            <a:endParaRPr lang="en-US" sz="2400" b="1" i="1" dirty="0"/>
          </a:p>
        </p:txBody>
      </p:sp>
      <p:pic>
        <p:nvPicPr>
          <p:cNvPr id="5" name="Picture 4"/>
          <p:cNvPicPr>
            <a:picLocks noChangeAspect="1"/>
          </p:cNvPicPr>
          <p:nvPr/>
        </p:nvPicPr>
        <p:blipFill>
          <a:blip r:embed="rId3"/>
          <a:stretch>
            <a:fillRect/>
          </a:stretch>
        </p:blipFill>
        <p:spPr>
          <a:xfrm>
            <a:off x="278109" y="1163080"/>
            <a:ext cx="4148667" cy="5185834"/>
          </a:xfrm>
          <a:prstGeom prst="rect">
            <a:avLst/>
          </a:prstGeom>
        </p:spPr>
      </p:pic>
      <p:sp>
        <p:nvSpPr>
          <p:cNvPr id="3" name="Oval 2"/>
          <p:cNvSpPr/>
          <p:nvPr/>
        </p:nvSpPr>
        <p:spPr>
          <a:xfrm>
            <a:off x="4596109" y="4754153"/>
            <a:ext cx="4073758" cy="1057725"/>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6306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Something you should know</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descr="Screen Shot 2014-09-06 at 7.3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5" y="1464741"/>
            <a:ext cx="8771465" cy="1401379"/>
          </a:xfrm>
          <a:prstGeom prst="rect">
            <a:avLst/>
          </a:prstGeom>
        </p:spPr>
      </p:pic>
      <p:sp>
        <p:nvSpPr>
          <p:cNvPr id="7" name="TextBox 6"/>
          <p:cNvSpPr txBox="1"/>
          <p:nvPr/>
        </p:nvSpPr>
        <p:spPr>
          <a:xfrm>
            <a:off x="278108" y="6146801"/>
            <a:ext cx="4547891" cy="461665"/>
          </a:xfrm>
          <a:prstGeom prst="rect">
            <a:avLst/>
          </a:prstGeom>
          <a:noFill/>
        </p:spPr>
        <p:txBody>
          <a:bodyPr wrap="square" rtlCol="0">
            <a:spAutoFit/>
          </a:bodyPr>
          <a:lstStyle/>
          <a:p>
            <a:r>
              <a:rPr lang="en-US" sz="1200" dirty="0" err="1"/>
              <a:t>Source:http</a:t>
            </a:r>
            <a:r>
              <a:rPr lang="en-US" sz="1200" dirty="0"/>
              <a:t>://</a:t>
            </a:r>
            <a:r>
              <a:rPr lang="en-US" sz="1200" dirty="0" err="1"/>
              <a:t>www.nytimes.com</a:t>
            </a:r>
            <a:r>
              <a:rPr lang="en-US" sz="1200" dirty="0"/>
              <a:t>/2014/08/18/technology/for-big-data-scientists-hurdle-to-insights-is-janitor-work.html?_r=0</a:t>
            </a:r>
          </a:p>
        </p:txBody>
      </p:sp>
      <p:pic>
        <p:nvPicPr>
          <p:cNvPr id="8" name="Picture 7" descr="Screen Shot 2014-09-06 at 7.3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6" y="3124156"/>
            <a:ext cx="7672448" cy="1951763"/>
          </a:xfrm>
          <a:prstGeom prst="rect">
            <a:avLst/>
          </a:prstGeom>
          <a:ln>
            <a:solidFill>
              <a:schemeClr val="tx1">
                <a:lumMod val="95000"/>
                <a:lumOff val="5000"/>
              </a:schemeClr>
            </a:solidFill>
          </a:ln>
        </p:spPr>
      </p:pic>
      <p:sp>
        <p:nvSpPr>
          <p:cNvPr id="11" name="Rectangle 10"/>
          <p:cNvSpPr/>
          <p:nvPr/>
        </p:nvSpPr>
        <p:spPr>
          <a:xfrm>
            <a:off x="1896533" y="4097867"/>
            <a:ext cx="4961467" cy="2540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3178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Think optimistically</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descr="Screen Shot 2014-09-06 at 7.3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5" y="1464741"/>
            <a:ext cx="8771465" cy="1401379"/>
          </a:xfrm>
          <a:prstGeom prst="rect">
            <a:avLst/>
          </a:prstGeom>
        </p:spPr>
      </p:pic>
      <p:sp>
        <p:nvSpPr>
          <p:cNvPr id="3" name="&quot;No&quot; Symbol 2"/>
          <p:cNvSpPr/>
          <p:nvPr/>
        </p:nvSpPr>
        <p:spPr>
          <a:xfrm>
            <a:off x="2946403" y="1540935"/>
            <a:ext cx="2607726" cy="1185367"/>
          </a:xfrm>
          <a:prstGeom prst="noSmoking">
            <a:avLst>
              <a:gd name="adj" fmla="val 8592"/>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295042" y="1120804"/>
            <a:ext cx="6417734" cy="369332"/>
          </a:xfrm>
          <a:prstGeom prst="rect">
            <a:avLst/>
          </a:prstGeom>
          <a:noFill/>
        </p:spPr>
        <p:txBody>
          <a:bodyPr wrap="square" rtlCol="0">
            <a:spAutoFit/>
          </a:bodyPr>
          <a:lstStyle/>
          <a:p>
            <a:r>
              <a:rPr lang="en-US" i="1" dirty="0" smtClean="0">
                <a:solidFill>
                  <a:srgbClr val="FF0000"/>
                </a:solidFill>
              </a:rPr>
              <a:t>Don’t think of data preparation as a nuisance or pejorative</a:t>
            </a:r>
            <a:endParaRPr lang="en-US" i="1" dirty="0">
              <a:solidFill>
                <a:srgbClr val="FF0000"/>
              </a:solidFill>
            </a:endParaRPr>
          </a:p>
        </p:txBody>
      </p:sp>
    </p:spTree>
    <p:extLst>
      <p:ext uri="{BB962C8B-B14F-4D97-AF65-F5344CB8AC3E}">
        <p14:creationId xmlns:p14="http://schemas.microsoft.com/office/powerpoint/2010/main" val="38642284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prep =&gt; success</a:t>
            </a:r>
            <a:endParaRPr lang="en-US" dirty="0"/>
          </a:p>
        </p:txBody>
      </p:sp>
      <p:sp>
        <p:nvSpPr>
          <p:cNvPr id="6" name="TextBox 5"/>
          <p:cNvSpPr txBox="1"/>
          <p:nvPr/>
        </p:nvSpPr>
        <p:spPr>
          <a:xfrm>
            <a:off x="1278415" y="4781785"/>
            <a:ext cx="184666" cy="369332"/>
          </a:xfrm>
          <a:prstGeom prst="rect">
            <a:avLst/>
          </a:prstGeom>
          <a:noFill/>
        </p:spPr>
        <p:txBody>
          <a:bodyPr wrap="none" rtlCol="0">
            <a:spAutoFit/>
          </a:bodyPr>
          <a:lstStyle/>
          <a:p>
            <a:endParaRPr lang="en-US" dirty="0"/>
          </a:p>
        </p:txBody>
      </p:sp>
      <p:grpSp>
        <p:nvGrpSpPr>
          <p:cNvPr id="18" name="Group 17"/>
          <p:cNvGrpSpPr/>
          <p:nvPr/>
        </p:nvGrpSpPr>
        <p:grpSpPr>
          <a:xfrm>
            <a:off x="447439" y="1290148"/>
            <a:ext cx="8103891" cy="2164278"/>
            <a:chOff x="278109" y="1865870"/>
            <a:chExt cx="8103891" cy="2164278"/>
          </a:xfrm>
        </p:grpSpPr>
        <p:sp>
          <p:nvSpPr>
            <p:cNvPr id="5" name="TextBox 4"/>
            <p:cNvSpPr txBox="1"/>
            <p:nvPr/>
          </p:nvSpPr>
          <p:spPr>
            <a:xfrm>
              <a:off x="295041" y="1865870"/>
              <a:ext cx="7291091" cy="369332"/>
            </a:xfrm>
            <a:prstGeom prst="rect">
              <a:avLst/>
            </a:prstGeom>
            <a:solidFill>
              <a:srgbClr val="000090"/>
            </a:solidFill>
          </p:spPr>
          <p:txBody>
            <a:bodyPr wrap="square" rtlCol="0">
              <a:spAutoFit/>
            </a:bodyPr>
            <a:lstStyle/>
            <a:p>
              <a:pPr algn="ctr"/>
              <a:r>
                <a:rPr lang="en-US" b="1" i="1" dirty="0" smtClean="0">
                  <a:solidFill>
                    <a:schemeClr val="bg1"/>
                  </a:solidFill>
                </a:rPr>
                <a:t>Process flow of almost all Data Science tasks</a:t>
              </a:r>
              <a:endParaRPr lang="en-US" b="1" i="1" dirty="0">
                <a:solidFill>
                  <a:schemeClr val="bg1"/>
                </a:solidFill>
              </a:endParaRPr>
            </a:p>
          </p:txBody>
        </p:sp>
        <p:grpSp>
          <p:nvGrpSpPr>
            <p:cNvPr id="17" name="Group 16"/>
            <p:cNvGrpSpPr/>
            <p:nvPr/>
          </p:nvGrpSpPr>
          <p:grpSpPr>
            <a:xfrm>
              <a:off x="278109" y="2370676"/>
              <a:ext cx="8103891" cy="1659472"/>
              <a:chOff x="278109" y="2743202"/>
              <a:chExt cx="8103891" cy="1659472"/>
            </a:xfrm>
          </p:grpSpPr>
          <p:sp>
            <p:nvSpPr>
              <p:cNvPr id="7" name="Chevron 6"/>
              <p:cNvSpPr/>
              <p:nvPr/>
            </p:nvSpPr>
            <p:spPr>
              <a:xfrm>
                <a:off x="278109" y="2743202"/>
                <a:ext cx="315935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810930" y="2743203"/>
                <a:ext cx="3183470" cy="1659468"/>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350933" y="2743203"/>
                <a:ext cx="303106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261482" y="3098774"/>
                <a:ext cx="1955839" cy="923330"/>
              </a:xfrm>
              <a:prstGeom prst="rect">
                <a:avLst/>
              </a:prstGeom>
              <a:noFill/>
            </p:spPr>
            <p:txBody>
              <a:bodyPr wrap="square" rtlCol="0">
                <a:spAutoFit/>
              </a:bodyPr>
              <a:lstStyle/>
              <a:p>
                <a:r>
                  <a:rPr lang="en-US" b="1" i="1" dirty="0" smtClean="0">
                    <a:solidFill>
                      <a:srgbClr val="000090"/>
                    </a:solidFill>
                  </a:rPr>
                  <a:t>Data </a:t>
                </a:r>
              </a:p>
              <a:p>
                <a:r>
                  <a:rPr lang="en-US" b="1" i="1" dirty="0" smtClean="0">
                    <a:solidFill>
                      <a:srgbClr val="000090"/>
                    </a:solidFill>
                  </a:rPr>
                  <a:t>Collection &amp; Prep</a:t>
                </a:r>
                <a:endParaRPr lang="en-US" b="1" i="1" dirty="0">
                  <a:solidFill>
                    <a:srgbClr val="000090"/>
                  </a:solidFill>
                </a:endParaRPr>
              </a:p>
            </p:txBody>
          </p:sp>
          <p:sp>
            <p:nvSpPr>
              <p:cNvPr id="15" name="TextBox 14"/>
              <p:cNvSpPr txBox="1"/>
              <p:nvPr/>
            </p:nvSpPr>
            <p:spPr>
              <a:xfrm>
                <a:off x="3793073" y="3067749"/>
                <a:ext cx="1337733" cy="1200329"/>
              </a:xfrm>
              <a:prstGeom prst="rect">
                <a:avLst/>
              </a:prstGeom>
              <a:noFill/>
            </p:spPr>
            <p:txBody>
              <a:bodyPr wrap="square" rtlCol="0">
                <a:spAutoFit/>
              </a:bodyPr>
              <a:lstStyle/>
              <a:p>
                <a:r>
                  <a:rPr lang="en-US" b="1" i="1" dirty="0" smtClean="0">
                    <a:solidFill>
                      <a:srgbClr val="000090"/>
                    </a:solidFill>
                  </a:rPr>
                  <a:t>Modeling</a:t>
                </a:r>
              </a:p>
              <a:p>
                <a:r>
                  <a:rPr lang="en-US" b="1" i="1" dirty="0" smtClean="0">
                    <a:solidFill>
                      <a:srgbClr val="000090"/>
                    </a:solidFill>
                  </a:rPr>
                  <a:t>       &amp;</a:t>
                </a:r>
                <a:endParaRPr lang="en-US" b="1" i="1" dirty="0">
                  <a:solidFill>
                    <a:srgbClr val="000090"/>
                  </a:solidFill>
                </a:endParaRPr>
              </a:p>
              <a:p>
                <a:r>
                  <a:rPr lang="en-US" b="1" i="1" dirty="0" smtClean="0">
                    <a:solidFill>
                      <a:srgbClr val="000090"/>
                    </a:solidFill>
                  </a:rPr>
                  <a:t>Analysis</a:t>
                </a:r>
              </a:p>
              <a:p>
                <a:endParaRPr lang="en-US" b="1" i="1" dirty="0">
                  <a:solidFill>
                    <a:srgbClr val="000090"/>
                  </a:solidFill>
                </a:endParaRPr>
              </a:p>
            </p:txBody>
          </p:sp>
          <p:sp>
            <p:nvSpPr>
              <p:cNvPr id="16" name="TextBox 15"/>
              <p:cNvSpPr txBox="1"/>
              <p:nvPr/>
            </p:nvSpPr>
            <p:spPr>
              <a:xfrm>
                <a:off x="6011337" y="3050819"/>
                <a:ext cx="2032000" cy="923330"/>
              </a:xfrm>
              <a:prstGeom prst="rect">
                <a:avLst/>
              </a:prstGeom>
              <a:noFill/>
              <a:ln>
                <a:noFill/>
              </a:ln>
            </p:spPr>
            <p:txBody>
              <a:bodyPr wrap="square" rtlCol="0">
                <a:spAutoFit/>
              </a:bodyPr>
              <a:lstStyle/>
              <a:p>
                <a:r>
                  <a:rPr lang="en-US" b="1" i="1" dirty="0" smtClean="0">
                    <a:solidFill>
                      <a:srgbClr val="000090"/>
                    </a:solidFill>
                  </a:rPr>
                  <a:t>Communication</a:t>
                </a:r>
              </a:p>
              <a:p>
                <a:r>
                  <a:rPr lang="en-US" b="1" i="1" dirty="0">
                    <a:solidFill>
                      <a:srgbClr val="000090"/>
                    </a:solidFill>
                  </a:rPr>
                  <a:t> </a:t>
                </a:r>
                <a:r>
                  <a:rPr lang="en-US" b="1" i="1" dirty="0" smtClean="0">
                    <a:solidFill>
                      <a:srgbClr val="000090"/>
                    </a:solidFill>
                  </a:rPr>
                  <a:t>          &amp;</a:t>
                </a:r>
              </a:p>
              <a:p>
                <a:r>
                  <a:rPr lang="en-US" b="1" i="1" dirty="0" smtClean="0">
                    <a:solidFill>
                      <a:srgbClr val="000090"/>
                    </a:solidFill>
                  </a:rPr>
                  <a:t>Application</a:t>
                </a:r>
                <a:endParaRPr lang="en-US" b="1" i="1" dirty="0">
                  <a:solidFill>
                    <a:srgbClr val="000090"/>
                  </a:solidFill>
                </a:endParaRPr>
              </a:p>
            </p:txBody>
          </p:sp>
        </p:grpSp>
      </p:grpSp>
      <p:sp>
        <p:nvSpPr>
          <p:cNvPr id="19" name="TextBox 18"/>
          <p:cNvSpPr txBox="1"/>
          <p:nvPr/>
        </p:nvSpPr>
        <p:spPr>
          <a:xfrm>
            <a:off x="4588924" y="3928530"/>
            <a:ext cx="4080943" cy="1938992"/>
          </a:xfrm>
          <a:prstGeom prst="rect">
            <a:avLst/>
          </a:prstGeom>
          <a:noFill/>
        </p:spPr>
        <p:txBody>
          <a:bodyPr wrap="square" rtlCol="0">
            <a:spAutoFit/>
          </a:bodyPr>
          <a:lstStyle/>
          <a:p>
            <a:r>
              <a:rPr lang="en-US" sz="2400" dirty="0" smtClean="0">
                <a:solidFill>
                  <a:schemeClr val="tx2"/>
                </a:solidFill>
              </a:rPr>
              <a:t>This is the </a:t>
            </a:r>
            <a:r>
              <a:rPr lang="en-US" sz="2400" i="1" dirty="0" smtClean="0">
                <a:solidFill>
                  <a:schemeClr val="tx2"/>
                </a:solidFill>
              </a:rPr>
              <a:t>sexy</a:t>
            </a:r>
            <a:r>
              <a:rPr lang="en-US" sz="2400" dirty="0" smtClean="0">
                <a:solidFill>
                  <a:schemeClr val="tx2"/>
                </a:solidFill>
              </a:rPr>
              <a:t> part, </a:t>
            </a:r>
          </a:p>
          <a:p>
            <a:r>
              <a:rPr lang="en-US" sz="2400" dirty="0" smtClean="0">
                <a:solidFill>
                  <a:schemeClr val="tx2"/>
                </a:solidFill>
              </a:rPr>
              <a:t>getting all the research and attention from competitions</a:t>
            </a:r>
          </a:p>
          <a:p>
            <a:r>
              <a:rPr lang="en-US" sz="2400" dirty="0" smtClean="0">
                <a:solidFill>
                  <a:schemeClr val="tx2"/>
                </a:solidFill>
              </a:rPr>
              <a:t>…</a:t>
            </a:r>
            <a:endParaRPr lang="en-US" sz="2400" dirty="0">
              <a:solidFill>
                <a:schemeClr val="tx2"/>
              </a:solidFill>
            </a:endParaRPr>
          </a:p>
          <a:p>
            <a:r>
              <a:rPr lang="en-US" sz="2400" dirty="0" smtClean="0">
                <a:solidFill>
                  <a:schemeClr val="tx2"/>
                </a:solidFill>
              </a:rPr>
              <a:t>and it is indeed fun!</a:t>
            </a:r>
            <a:endParaRPr lang="en-US" sz="2400" dirty="0">
              <a:solidFill>
                <a:schemeClr val="tx2"/>
              </a:solidFill>
            </a:endParaRPr>
          </a:p>
        </p:txBody>
      </p:sp>
      <p:cxnSp>
        <p:nvCxnSpPr>
          <p:cNvPr id="21" name="Elbow Connector 20"/>
          <p:cNvCxnSpPr/>
          <p:nvPr/>
        </p:nvCxnSpPr>
        <p:spPr>
          <a:xfrm rot="16200000" flipV="1">
            <a:off x="3784604" y="3937005"/>
            <a:ext cx="914374" cy="355607"/>
          </a:xfrm>
          <a:prstGeom prst="bentConnector3">
            <a:avLst>
              <a:gd name="adj1" fmla="val 3702"/>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8130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prep =&gt; success</a:t>
            </a:r>
            <a:endParaRPr lang="en-US" dirty="0"/>
          </a:p>
        </p:txBody>
      </p:sp>
      <p:sp>
        <p:nvSpPr>
          <p:cNvPr id="6" name="TextBox 5"/>
          <p:cNvSpPr txBox="1"/>
          <p:nvPr/>
        </p:nvSpPr>
        <p:spPr>
          <a:xfrm>
            <a:off x="1278415" y="4781785"/>
            <a:ext cx="184666" cy="369332"/>
          </a:xfrm>
          <a:prstGeom prst="rect">
            <a:avLst/>
          </a:prstGeom>
          <a:noFill/>
        </p:spPr>
        <p:txBody>
          <a:bodyPr wrap="none" rtlCol="0">
            <a:spAutoFit/>
          </a:bodyPr>
          <a:lstStyle/>
          <a:p>
            <a:endParaRPr lang="en-US" dirty="0"/>
          </a:p>
        </p:txBody>
      </p:sp>
      <p:grpSp>
        <p:nvGrpSpPr>
          <p:cNvPr id="18" name="Group 17"/>
          <p:cNvGrpSpPr/>
          <p:nvPr/>
        </p:nvGrpSpPr>
        <p:grpSpPr>
          <a:xfrm>
            <a:off x="447439" y="1290148"/>
            <a:ext cx="8103891" cy="2164278"/>
            <a:chOff x="278109" y="1865870"/>
            <a:chExt cx="8103891" cy="2164278"/>
          </a:xfrm>
        </p:grpSpPr>
        <p:sp>
          <p:nvSpPr>
            <p:cNvPr id="5" name="TextBox 4"/>
            <p:cNvSpPr txBox="1"/>
            <p:nvPr/>
          </p:nvSpPr>
          <p:spPr>
            <a:xfrm>
              <a:off x="295041" y="1865870"/>
              <a:ext cx="7291091" cy="369332"/>
            </a:xfrm>
            <a:prstGeom prst="rect">
              <a:avLst/>
            </a:prstGeom>
            <a:solidFill>
              <a:srgbClr val="000090"/>
            </a:solidFill>
          </p:spPr>
          <p:txBody>
            <a:bodyPr wrap="square" rtlCol="0">
              <a:spAutoFit/>
            </a:bodyPr>
            <a:lstStyle/>
            <a:p>
              <a:pPr algn="ctr"/>
              <a:r>
                <a:rPr lang="en-US" b="1" i="1" dirty="0" smtClean="0">
                  <a:solidFill>
                    <a:schemeClr val="bg1"/>
                  </a:solidFill>
                </a:rPr>
                <a:t>Process flow of almost all Data Science tasks</a:t>
              </a:r>
              <a:endParaRPr lang="en-US" b="1" i="1" dirty="0">
                <a:solidFill>
                  <a:schemeClr val="bg1"/>
                </a:solidFill>
              </a:endParaRPr>
            </a:p>
          </p:txBody>
        </p:sp>
        <p:grpSp>
          <p:nvGrpSpPr>
            <p:cNvPr id="17" name="Group 16"/>
            <p:cNvGrpSpPr/>
            <p:nvPr/>
          </p:nvGrpSpPr>
          <p:grpSpPr>
            <a:xfrm>
              <a:off x="278109" y="2370676"/>
              <a:ext cx="8103891" cy="1659472"/>
              <a:chOff x="278109" y="2743202"/>
              <a:chExt cx="8103891" cy="1659472"/>
            </a:xfrm>
          </p:grpSpPr>
          <p:sp>
            <p:nvSpPr>
              <p:cNvPr id="7" name="Chevron 6"/>
              <p:cNvSpPr/>
              <p:nvPr/>
            </p:nvSpPr>
            <p:spPr>
              <a:xfrm>
                <a:off x="278109" y="2743202"/>
                <a:ext cx="315935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810930" y="2743203"/>
                <a:ext cx="3183470" cy="1659468"/>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350933" y="2743203"/>
                <a:ext cx="303106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261482" y="3098774"/>
                <a:ext cx="1955839" cy="923330"/>
              </a:xfrm>
              <a:prstGeom prst="rect">
                <a:avLst/>
              </a:prstGeom>
              <a:noFill/>
            </p:spPr>
            <p:txBody>
              <a:bodyPr wrap="square" rtlCol="0">
                <a:spAutoFit/>
              </a:bodyPr>
              <a:lstStyle/>
              <a:p>
                <a:r>
                  <a:rPr lang="en-US" b="1" i="1" dirty="0" smtClean="0">
                    <a:solidFill>
                      <a:srgbClr val="000090"/>
                    </a:solidFill>
                  </a:rPr>
                  <a:t>Data </a:t>
                </a:r>
              </a:p>
              <a:p>
                <a:r>
                  <a:rPr lang="en-US" b="1" i="1" dirty="0" smtClean="0">
                    <a:solidFill>
                      <a:srgbClr val="000090"/>
                    </a:solidFill>
                  </a:rPr>
                  <a:t>Collection &amp; Prep</a:t>
                </a:r>
                <a:endParaRPr lang="en-US" b="1" i="1" dirty="0">
                  <a:solidFill>
                    <a:srgbClr val="000090"/>
                  </a:solidFill>
                </a:endParaRPr>
              </a:p>
            </p:txBody>
          </p:sp>
          <p:sp>
            <p:nvSpPr>
              <p:cNvPr id="15" name="TextBox 14"/>
              <p:cNvSpPr txBox="1"/>
              <p:nvPr/>
            </p:nvSpPr>
            <p:spPr>
              <a:xfrm>
                <a:off x="3793073" y="3067749"/>
                <a:ext cx="1337733" cy="1200329"/>
              </a:xfrm>
              <a:prstGeom prst="rect">
                <a:avLst/>
              </a:prstGeom>
              <a:noFill/>
            </p:spPr>
            <p:txBody>
              <a:bodyPr wrap="square" rtlCol="0">
                <a:spAutoFit/>
              </a:bodyPr>
              <a:lstStyle/>
              <a:p>
                <a:r>
                  <a:rPr lang="en-US" b="1" i="1" dirty="0" smtClean="0">
                    <a:solidFill>
                      <a:srgbClr val="000090"/>
                    </a:solidFill>
                  </a:rPr>
                  <a:t>Modeling</a:t>
                </a:r>
              </a:p>
              <a:p>
                <a:r>
                  <a:rPr lang="en-US" b="1" i="1" dirty="0" smtClean="0">
                    <a:solidFill>
                      <a:srgbClr val="000090"/>
                    </a:solidFill>
                  </a:rPr>
                  <a:t>       &amp;</a:t>
                </a:r>
                <a:endParaRPr lang="en-US" b="1" i="1" dirty="0">
                  <a:solidFill>
                    <a:srgbClr val="000090"/>
                  </a:solidFill>
                </a:endParaRPr>
              </a:p>
              <a:p>
                <a:r>
                  <a:rPr lang="en-US" b="1" i="1" dirty="0" smtClean="0">
                    <a:solidFill>
                      <a:srgbClr val="000090"/>
                    </a:solidFill>
                  </a:rPr>
                  <a:t>Analysis</a:t>
                </a:r>
              </a:p>
              <a:p>
                <a:endParaRPr lang="en-US" b="1" i="1" dirty="0">
                  <a:solidFill>
                    <a:srgbClr val="000090"/>
                  </a:solidFill>
                </a:endParaRPr>
              </a:p>
            </p:txBody>
          </p:sp>
          <p:sp>
            <p:nvSpPr>
              <p:cNvPr id="16" name="TextBox 15"/>
              <p:cNvSpPr txBox="1"/>
              <p:nvPr/>
            </p:nvSpPr>
            <p:spPr>
              <a:xfrm>
                <a:off x="6011337" y="3050819"/>
                <a:ext cx="2032000" cy="923330"/>
              </a:xfrm>
              <a:prstGeom prst="rect">
                <a:avLst/>
              </a:prstGeom>
              <a:noFill/>
              <a:ln>
                <a:noFill/>
              </a:ln>
            </p:spPr>
            <p:txBody>
              <a:bodyPr wrap="square" rtlCol="0">
                <a:spAutoFit/>
              </a:bodyPr>
              <a:lstStyle/>
              <a:p>
                <a:r>
                  <a:rPr lang="en-US" b="1" i="1" dirty="0" smtClean="0">
                    <a:solidFill>
                      <a:srgbClr val="000090"/>
                    </a:solidFill>
                  </a:rPr>
                  <a:t>Communication</a:t>
                </a:r>
              </a:p>
              <a:p>
                <a:r>
                  <a:rPr lang="en-US" b="1" i="1" dirty="0">
                    <a:solidFill>
                      <a:srgbClr val="000090"/>
                    </a:solidFill>
                  </a:rPr>
                  <a:t> </a:t>
                </a:r>
                <a:r>
                  <a:rPr lang="en-US" b="1" i="1" dirty="0" smtClean="0">
                    <a:solidFill>
                      <a:srgbClr val="000090"/>
                    </a:solidFill>
                  </a:rPr>
                  <a:t>          &amp;</a:t>
                </a:r>
              </a:p>
              <a:p>
                <a:r>
                  <a:rPr lang="en-US" b="1" i="1" dirty="0" smtClean="0">
                    <a:solidFill>
                      <a:srgbClr val="000090"/>
                    </a:solidFill>
                  </a:rPr>
                  <a:t>Application</a:t>
                </a:r>
                <a:endParaRPr lang="en-US" b="1" i="1" dirty="0">
                  <a:solidFill>
                    <a:srgbClr val="000090"/>
                  </a:solidFill>
                </a:endParaRPr>
              </a:p>
            </p:txBody>
          </p:sp>
        </p:grpSp>
      </p:grpSp>
      <p:sp>
        <p:nvSpPr>
          <p:cNvPr id="19" name="TextBox 18"/>
          <p:cNvSpPr txBox="1"/>
          <p:nvPr/>
        </p:nvSpPr>
        <p:spPr>
          <a:xfrm>
            <a:off x="1845738" y="4910665"/>
            <a:ext cx="5113871" cy="830997"/>
          </a:xfrm>
          <a:prstGeom prst="rect">
            <a:avLst/>
          </a:prstGeom>
          <a:noFill/>
        </p:spPr>
        <p:txBody>
          <a:bodyPr wrap="square" rtlCol="0">
            <a:spAutoFit/>
          </a:bodyPr>
          <a:lstStyle/>
          <a:p>
            <a:r>
              <a:rPr lang="en-US" sz="2400" dirty="0" smtClean="0">
                <a:solidFill>
                  <a:schemeClr val="tx2"/>
                </a:solidFill>
              </a:rPr>
              <a:t>These are what make you a good and effective data scientist however</a:t>
            </a:r>
            <a:endParaRPr lang="en-US" sz="2400" dirty="0">
              <a:solidFill>
                <a:schemeClr val="tx2"/>
              </a:solidFill>
            </a:endParaRPr>
          </a:p>
        </p:txBody>
      </p:sp>
      <p:cxnSp>
        <p:nvCxnSpPr>
          <p:cNvPr id="21" name="Elbow Connector 20"/>
          <p:cNvCxnSpPr/>
          <p:nvPr/>
        </p:nvCxnSpPr>
        <p:spPr>
          <a:xfrm rot="16200000" flipV="1">
            <a:off x="574092" y="4368807"/>
            <a:ext cx="1777978" cy="355607"/>
          </a:xfrm>
          <a:prstGeom prst="bentConnector3">
            <a:avLst>
              <a:gd name="adj1" fmla="val 2380"/>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rot="5400000" flipH="1" flipV="1">
            <a:off x="6290743" y="4326488"/>
            <a:ext cx="1777978" cy="440247"/>
          </a:xfrm>
          <a:prstGeom prst="bentConnector3">
            <a:avLst>
              <a:gd name="adj1" fmla="val 2380"/>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4000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2 key questions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 name="TextBox 2"/>
          <p:cNvSpPr txBox="1"/>
          <p:nvPr/>
        </p:nvSpPr>
        <p:spPr>
          <a:xfrm>
            <a:off x="389466" y="1320804"/>
            <a:ext cx="5520267" cy="954107"/>
          </a:xfrm>
          <a:prstGeom prst="rect">
            <a:avLst/>
          </a:prstGeom>
          <a:noFill/>
        </p:spPr>
        <p:txBody>
          <a:bodyPr wrap="square" rtlCol="0">
            <a:spAutoFit/>
          </a:bodyPr>
          <a:lstStyle/>
          <a:p>
            <a:pPr marL="342900" indent="-342900">
              <a:buFont typeface="+mj-lt"/>
              <a:buAutoNum type="arabicPeriod"/>
            </a:pPr>
            <a:r>
              <a:rPr lang="en-US" sz="2800" dirty="0" smtClean="0"/>
              <a:t>Where did my data come from?</a:t>
            </a:r>
          </a:p>
          <a:p>
            <a:pPr marL="342900" indent="-342900">
              <a:buFont typeface="+mj-lt"/>
              <a:buAutoNum type="arabicPeriod"/>
            </a:pPr>
            <a:r>
              <a:rPr lang="en-US" sz="2800" dirty="0" smtClean="0"/>
              <a:t>What does it look like?</a:t>
            </a:r>
            <a:endParaRPr lang="en-US" sz="2800" dirty="0"/>
          </a:p>
        </p:txBody>
      </p:sp>
      <p:pic>
        <p:nvPicPr>
          <p:cNvPr id="5" name="Picture 4"/>
          <p:cNvPicPr>
            <a:picLocks noChangeAspect="1"/>
          </p:cNvPicPr>
          <p:nvPr/>
        </p:nvPicPr>
        <p:blipFill>
          <a:blip r:embed="rId3"/>
          <a:stretch>
            <a:fillRect/>
          </a:stretch>
        </p:blipFill>
        <p:spPr>
          <a:xfrm>
            <a:off x="278109" y="2912533"/>
            <a:ext cx="4552462" cy="3945467"/>
          </a:xfrm>
          <a:prstGeom prst="rect">
            <a:avLst/>
          </a:prstGeom>
        </p:spPr>
      </p:pic>
    </p:spTree>
    <p:extLst>
      <p:ext uri="{BB962C8B-B14F-4D97-AF65-F5344CB8AC3E}">
        <p14:creationId xmlns:p14="http://schemas.microsoft.com/office/powerpoint/2010/main" val="325071636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5666</TotalTime>
  <Words>2373</Words>
  <Application>Microsoft Macintosh PowerPoint</Application>
  <PresentationFormat>On-screen Show (4:3)</PresentationFormat>
  <Paragraphs>371</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Essential</vt:lpstr>
      <vt:lpstr>PowerPoint Presentation</vt:lpstr>
      <vt:lpstr>Data</vt:lpstr>
      <vt:lpstr>What is data anyways?</vt:lpstr>
      <vt:lpstr>What is data anyways?</vt:lpstr>
      <vt:lpstr>Something you should know</vt:lpstr>
      <vt:lpstr>Think optimistically</vt:lpstr>
      <vt:lpstr>Data prep =&gt; success</vt:lpstr>
      <vt:lpstr>Data prep =&gt; success</vt:lpstr>
      <vt:lpstr>2 key questions</vt:lpstr>
      <vt:lpstr>Always know the source</vt:lpstr>
      <vt:lpstr>Common data flow</vt:lpstr>
      <vt:lpstr>Selection bias</vt:lpstr>
      <vt:lpstr>Selection bias – toy examples</vt:lpstr>
      <vt:lpstr>Selection bias – toy examples</vt:lpstr>
      <vt:lpstr>Selection bias – implications</vt:lpstr>
      <vt:lpstr>Selection bias – implications</vt:lpstr>
      <vt:lpstr>Selection bias – example 1</vt:lpstr>
      <vt:lpstr>Selection bias – example 1</vt:lpstr>
      <vt:lpstr>Selection bias – example 2</vt:lpstr>
      <vt:lpstr>Selection bias – example 2</vt:lpstr>
      <vt:lpstr>Selection bias – example 2</vt:lpstr>
      <vt:lpstr>Selection bias – what to do</vt:lpstr>
      <vt:lpstr>And on to concept drift</vt:lpstr>
      <vt:lpstr>Simple illustration</vt:lpstr>
      <vt:lpstr>Simple illustration</vt:lpstr>
      <vt:lpstr>Concept drift takeaways</vt:lpstr>
      <vt:lpstr>The shape of your data</vt:lpstr>
      <vt:lpstr>distributions</vt:lpstr>
      <vt:lpstr>Empirical distributions</vt:lpstr>
      <vt:lpstr>Empirical distributions</vt:lpstr>
      <vt:lpstr>Types of features</vt:lpstr>
      <vt:lpstr>Implications of feature type</vt:lpstr>
      <vt:lpstr>A rose by any other name</vt:lpstr>
      <vt:lpstr>Data cleaning</vt:lpstr>
      <vt:lpstr>Handling outliers/nulls</vt:lpstr>
      <vt:lpstr>PowerPoint Presentation</vt:lpstr>
    </vt:vector>
  </TitlesOfParts>
  <Company>Dstillery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Dalessandro</dc:creator>
  <cp:lastModifiedBy>Brian Dalessandro</cp:lastModifiedBy>
  <cp:revision>102</cp:revision>
  <cp:lastPrinted>2014-10-02T13:15:34Z</cp:lastPrinted>
  <dcterms:created xsi:type="dcterms:W3CDTF">2014-08-12T17:27:36Z</dcterms:created>
  <dcterms:modified xsi:type="dcterms:W3CDTF">2014-10-02T13:49:22Z</dcterms:modified>
</cp:coreProperties>
</file>